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6.jpg" ContentType="image/pn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58" r:id="rId3"/>
    <p:sldId id="315" r:id="rId4"/>
    <p:sldId id="316" r:id="rId5"/>
    <p:sldId id="317" r:id="rId6"/>
    <p:sldId id="311" r:id="rId7"/>
    <p:sldId id="312" r:id="rId8"/>
    <p:sldId id="313" r:id="rId9"/>
    <p:sldId id="318" r:id="rId10"/>
    <p:sldId id="274" r:id="rId11"/>
    <p:sldId id="260" r:id="rId12"/>
    <p:sldId id="309" r:id="rId13"/>
    <p:sldId id="310" r:id="rId14"/>
    <p:sldId id="323" r:id="rId15"/>
    <p:sldId id="271" r:id="rId16"/>
    <p:sldId id="277" r:id="rId17"/>
    <p:sldId id="278" r:id="rId18"/>
    <p:sldId id="319" r:id="rId19"/>
    <p:sldId id="320" r:id="rId20"/>
    <p:sldId id="281" r:id="rId21"/>
    <p:sldId id="284" r:id="rId22"/>
    <p:sldId id="322" r:id="rId23"/>
    <p:sldId id="304" r:id="rId24"/>
    <p:sldId id="286" r:id="rId25"/>
    <p:sldId id="288" r:id="rId26"/>
    <p:sldId id="289" r:id="rId27"/>
    <p:sldId id="291" r:id="rId28"/>
    <p:sldId id="293" r:id="rId29"/>
    <p:sldId id="295" r:id="rId30"/>
    <p:sldId id="306" r:id="rId31"/>
    <p:sldId id="297" r:id="rId32"/>
    <p:sldId id="299" r:id="rId33"/>
    <p:sldId id="302" r:id="rId34"/>
    <p:sldId id="272" r:id="rId35"/>
    <p:sldId id="273" r:id="rId36"/>
    <p:sldId id="268" r:id="rId37"/>
    <p:sldId id="314" r:id="rId38"/>
    <p:sldId id="324" r:id="rId39"/>
    <p:sldId id="3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3F7FD"/>
    <a:srgbClr val="B7F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p:scale>
          <a:sx n="86" d="100"/>
          <a:sy n="86" d="100"/>
        </p:scale>
        <p:origin x="90" y="48"/>
      </p:cViewPr>
      <p:guideLst/>
    </p:cSldViewPr>
  </p:slideViewPr>
  <p:notesTextViewPr>
    <p:cViewPr>
      <p:scale>
        <a:sx n="1" d="1"/>
        <a:sy n="1" d="1"/>
      </p:scale>
      <p:origin x="0" y="0"/>
    </p:cViewPr>
  </p:notesTextViewPr>
  <p:notesViewPr>
    <p:cSldViewPr snapToGrid="0">
      <p:cViewPr varScale="1">
        <p:scale>
          <a:sx n="65" d="100"/>
          <a:sy n="65" d="100"/>
        </p:scale>
        <p:origin x="265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C23CC-A584-4DEE-9334-42DCB207CFC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04AE290-A354-4F35-8633-CA2DFDAE67F7}">
      <dgm:prSet phldrT="[Text]"/>
      <dgm:spPr/>
      <dgm:t>
        <a:bodyPr/>
        <a:lstStyle/>
        <a:p>
          <a:r>
            <a:rPr lang="en-US" dirty="0"/>
            <a:t>Marketing</a:t>
          </a:r>
        </a:p>
      </dgm:t>
    </dgm:pt>
    <dgm:pt modelId="{FD2CAC66-8A7E-4159-BEB9-FE2E92461E71}" type="parTrans" cxnId="{9FCC0867-8177-4067-B84C-D060CA58733C}">
      <dgm:prSet/>
      <dgm:spPr/>
      <dgm:t>
        <a:bodyPr/>
        <a:lstStyle/>
        <a:p>
          <a:endParaRPr lang="en-US"/>
        </a:p>
      </dgm:t>
    </dgm:pt>
    <dgm:pt modelId="{548275EF-121A-45A8-B72B-CE8A7FC03181}" type="sibTrans" cxnId="{9FCC0867-8177-4067-B84C-D060CA58733C}">
      <dgm:prSet/>
      <dgm:spPr/>
      <dgm:t>
        <a:bodyPr/>
        <a:lstStyle/>
        <a:p>
          <a:endParaRPr lang="en-US"/>
        </a:p>
      </dgm:t>
    </dgm:pt>
    <dgm:pt modelId="{8B11C719-DC29-4ABC-AB22-A81D384289A3}">
      <dgm:prSet phldrT="[Text]"/>
      <dgm:spPr/>
      <dgm:t>
        <a:bodyPr/>
        <a:lstStyle/>
        <a:p>
          <a:r>
            <a:rPr lang="en-US" dirty="0"/>
            <a:t>Psychology</a:t>
          </a:r>
        </a:p>
      </dgm:t>
    </dgm:pt>
    <dgm:pt modelId="{E5FE9FE0-A824-4E6B-9B12-1D325C12AA4A}" type="parTrans" cxnId="{A5998395-AFFD-4D3A-A6C7-353A51B8CD94}">
      <dgm:prSet/>
      <dgm:spPr/>
      <dgm:t>
        <a:bodyPr/>
        <a:lstStyle/>
        <a:p>
          <a:endParaRPr lang="en-US"/>
        </a:p>
      </dgm:t>
    </dgm:pt>
    <dgm:pt modelId="{001960CD-BF90-48C6-A960-EAEA0D298160}" type="sibTrans" cxnId="{A5998395-AFFD-4D3A-A6C7-353A51B8CD94}">
      <dgm:prSet/>
      <dgm:spPr/>
      <dgm:t>
        <a:bodyPr/>
        <a:lstStyle/>
        <a:p>
          <a:endParaRPr lang="en-US"/>
        </a:p>
      </dgm:t>
    </dgm:pt>
    <dgm:pt modelId="{74E6931C-F9B1-43BA-BF30-C14D163A7198}">
      <dgm:prSet phldrT="[Text]"/>
      <dgm:spPr/>
      <dgm:t>
        <a:bodyPr/>
        <a:lstStyle/>
        <a:p>
          <a:r>
            <a:rPr lang="en-US" dirty="0"/>
            <a:t>Neuroscience</a:t>
          </a:r>
        </a:p>
      </dgm:t>
    </dgm:pt>
    <dgm:pt modelId="{614DB3FF-C05E-4133-9AB8-A439E17878AA}" type="parTrans" cxnId="{906EF59C-E45D-40E0-B376-5E8DA99502AB}">
      <dgm:prSet/>
      <dgm:spPr/>
      <dgm:t>
        <a:bodyPr/>
        <a:lstStyle/>
        <a:p>
          <a:endParaRPr lang="en-US"/>
        </a:p>
      </dgm:t>
    </dgm:pt>
    <dgm:pt modelId="{A41EA8CB-1AD9-4A64-829A-BB86488D1634}" type="sibTrans" cxnId="{906EF59C-E45D-40E0-B376-5E8DA99502AB}">
      <dgm:prSet/>
      <dgm:spPr/>
      <dgm:t>
        <a:bodyPr/>
        <a:lstStyle/>
        <a:p>
          <a:endParaRPr lang="en-US"/>
        </a:p>
      </dgm:t>
    </dgm:pt>
    <dgm:pt modelId="{A2A12A51-C4A8-41D1-9304-12F8A438F4E0}" type="pres">
      <dgm:prSet presAssocID="{590C23CC-A584-4DEE-9334-42DCB207CFC7}" presName="Name0" presStyleCnt="0">
        <dgm:presLayoutVars>
          <dgm:chMax val="11"/>
          <dgm:chPref val="11"/>
          <dgm:dir/>
          <dgm:resizeHandles/>
        </dgm:presLayoutVars>
      </dgm:prSet>
      <dgm:spPr/>
    </dgm:pt>
    <dgm:pt modelId="{BEB2F6CB-EF31-4E11-9575-78C1C9ACBEB9}" type="pres">
      <dgm:prSet presAssocID="{74E6931C-F9B1-43BA-BF30-C14D163A7198}" presName="Accent3" presStyleCnt="0"/>
      <dgm:spPr/>
    </dgm:pt>
    <dgm:pt modelId="{DED6B85B-F313-4DA0-9345-6500313EB567}" type="pres">
      <dgm:prSet presAssocID="{74E6931C-F9B1-43BA-BF30-C14D163A7198}" presName="Accent" presStyleLbl="node1" presStyleIdx="0" presStyleCnt="3"/>
      <dgm:spPr/>
    </dgm:pt>
    <dgm:pt modelId="{4F36C1F0-4A4E-4401-BCD6-2F03D05E2E92}" type="pres">
      <dgm:prSet presAssocID="{74E6931C-F9B1-43BA-BF30-C14D163A7198}" presName="ParentBackground3" presStyleCnt="0"/>
      <dgm:spPr/>
    </dgm:pt>
    <dgm:pt modelId="{DCB79CFE-B294-4D99-80C6-EF3D1534E01E}" type="pres">
      <dgm:prSet presAssocID="{74E6931C-F9B1-43BA-BF30-C14D163A7198}" presName="ParentBackground" presStyleLbl="fgAcc1" presStyleIdx="0" presStyleCnt="3"/>
      <dgm:spPr/>
    </dgm:pt>
    <dgm:pt modelId="{B122FC87-5740-4EAC-8E94-8D9EAC4C4252}" type="pres">
      <dgm:prSet presAssocID="{74E6931C-F9B1-43BA-BF30-C14D163A7198}" presName="Parent3" presStyleLbl="revTx" presStyleIdx="0" presStyleCnt="0">
        <dgm:presLayoutVars>
          <dgm:chMax val="1"/>
          <dgm:chPref val="1"/>
          <dgm:bulletEnabled val="1"/>
        </dgm:presLayoutVars>
      </dgm:prSet>
      <dgm:spPr/>
    </dgm:pt>
    <dgm:pt modelId="{82B2C818-A5AF-4999-BD43-3C26A93E18D1}" type="pres">
      <dgm:prSet presAssocID="{8B11C719-DC29-4ABC-AB22-A81D384289A3}" presName="Accent2" presStyleCnt="0"/>
      <dgm:spPr/>
    </dgm:pt>
    <dgm:pt modelId="{6A6701D5-4210-4BC9-ACDC-047F0EF6BBE2}" type="pres">
      <dgm:prSet presAssocID="{8B11C719-DC29-4ABC-AB22-A81D384289A3}" presName="Accent" presStyleLbl="node1" presStyleIdx="1" presStyleCnt="3"/>
      <dgm:spPr/>
    </dgm:pt>
    <dgm:pt modelId="{2C13029B-1C9E-4143-87A4-DA30E2E9473D}" type="pres">
      <dgm:prSet presAssocID="{8B11C719-DC29-4ABC-AB22-A81D384289A3}" presName="ParentBackground2" presStyleCnt="0"/>
      <dgm:spPr/>
    </dgm:pt>
    <dgm:pt modelId="{7EA0A3B9-CE64-453B-BBDC-F2BFDF8D31EB}" type="pres">
      <dgm:prSet presAssocID="{8B11C719-DC29-4ABC-AB22-A81D384289A3}" presName="ParentBackground" presStyleLbl="fgAcc1" presStyleIdx="1" presStyleCnt="3"/>
      <dgm:spPr/>
    </dgm:pt>
    <dgm:pt modelId="{4E12C6AB-6E7C-4B31-A1C8-F0FD33E8E360}" type="pres">
      <dgm:prSet presAssocID="{8B11C719-DC29-4ABC-AB22-A81D384289A3}" presName="Parent2" presStyleLbl="revTx" presStyleIdx="0" presStyleCnt="0">
        <dgm:presLayoutVars>
          <dgm:chMax val="1"/>
          <dgm:chPref val="1"/>
          <dgm:bulletEnabled val="1"/>
        </dgm:presLayoutVars>
      </dgm:prSet>
      <dgm:spPr/>
    </dgm:pt>
    <dgm:pt modelId="{FBC724E2-4C8C-44EA-AF1A-253131188727}" type="pres">
      <dgm:prSet presAssocID="{F04AE290-A354-4F35-8633-CA2DFDAE67F7}" presName="Accent1" presStyleCnt="0"/>
      <dgm:spPr/>
    </dgm:pt>
    <dgm:pt modelId="{5C85D8A6-C1CC-44BB-A8F9-4139D6074666}" type="pres">
      <dgm:prSet presAssocID="{F04AE290-A354-4F35-8633-CA2DFDAE67F7}" presName="Accent" presStyleLbl="node1" presStyleIdx="2" presStyleCnt="3"/>
      <dgm:spPr/>
    </dgm:pt>
    <dgm:pt modelId="{D88B4394-7905-4746-8BDA-00F3B6458798}" type="pres">
      <dgm:prSet presAssocID="{F04AE290-A354-4F35-8633-CA2DFDAE67F7}" presName="ParentBackground1" presStyleCnt="0"/>
      <dgm:spPr/>
    </dgm:pt>
    <dgm:pt modelId="{7446C723-EDF6-40BB-93F6-81A555A6685A}" type="pres">
      <dgm:prSet presAssocID="{F04AE290-A354-4F35-8633-CA2DFDAE67F7}" presName="ParentBackground" presStyleLbl="fgAcc1" presStyleIdx="2" presStyleCnt="3"/>
      <dgm:spPr/>
    </dgm:pt>
    <dgm:pt modelId="{8DA09BE6-6E9B-4974-A4A2-BF0EF088D138}" type="pres">
      <dgm:prSet presAssocID="{F04AE290-A354-4F35-8633-CA2DFDAE67F7}" presName="Parent1" presStyleLbl="revTx" presStyleIdx="0" presStyleCnt="0">
        <dgm:presLayoutVars>
          <dgm:chMax val="1"/>
          <dgm:chPref val="1"/>
          <dgm:bulletEnabled val="1"/>
        </dgm:presLayoutVars>
      </dgm:prSet>
      <dgm:spPr/>
    </dgm:pt>
  </dgm:ptLst>
  <dgm:cxnLst>
    <dgm:cxn modelId="{AC082A0E-FC7D-4519-82DE-771781350A34}" type="presOf" srcId="{F04AE290-A354-4F35-8633-CA2DFDAE67F7}" destId="{7446C723-EDF6-40BB-93F6-81A555A6685A}" srcOrd="0" destOrd="0" presId="urn:microsoft.com/office/officeart/2011/layout/CircleProcess"/>
    <dgm:cxn modelId="{BED25527-A903-4BA0-B26D-4FBED6698AF6}" type="presOf" srcId="{74E6931C-F9B1-43BA-BF30-C14D163A7198}" destId="{B122FC87-5740-4EAC-8E94-8D9EAC4C4252}" srcOrd="1" destOrd="0" presId="urn:microsoft.com/office/officeart/2011/layout/CircleProcess"/>
    <dgm:cxn modelId="{F0C48827-DCD3-4240-9604-74B1325CE412}" type="presOf" srcId="{8B11C719-DC29-4ABC-AB22-A81D384289A3}" destId="{7EA0A3B9-CE64-453B-BBDC-F2BFDF8D31EB}" srcOrd="0" destOrd="0" presId="urn:microsoft.com/office/officeart/2011/layout/CircleProcess"/>
    <dgm:cxn modelId="{9FCC0867-8177-4067-B84C-D060CA58733C}" srcId="{590C23CC-A584-4DEE-9334-42DCB207CFC7}" destId="{F04AE290-A354-4F35-8633-CA2DFDAE67F7}" srcOrd="0" destOrd="0" parTransId="{FD2CAC66-8A7E-4159-BEB9-FE2E92461E71}" sibTransId="{548275EF-121A-45A8-B72B-CE8A7FC03181}"/>
    <dgm:cxn modelId="{CA22BE7F-816E-4D39-9F42-4FE9DF4E4549}" type="presOf" srcId="{8B11C719-DC29-4ABC-AB22-A81D384289A3}" destId="{4E12C6AB-6E7C-4B31-A1C8-F0FD33E8E360}" srcOrd="1" destOrd="0" presId="urn:microsoft.com/office/officeart/2011/layout/CircleProcess"/>
    <dgm:cxn modelId="{E3DE3B87-9857-479F-8015-0F2A9AD9A606}" type="presOf" srcId="{590C23CC-A584-4DEE-9334-42DCB207CFC7}" destId="{A2A12A51-C4A8-41D1-9304-12F8A438F4E0}" srcOrd="0" destOrd="0" presId="urn:microsoft.com/office/officeart/2011/layout/CircleProcess"/>
    <dgm:cxn modelId="{A5998395-AFFD-4D3A-A6C7-353A51B8CD94}" srcId="{590C23CC-A584-4DEE-9334-42DCB207CFC7}" destId="{8B11C719-DC29-4ABC-AB22-A81D384289A3}" srcOrd="1" destOrd="0" parTransId="{E5FE9FE0-A824-4E6B-9B12-1D325C12AA4A}" sibTransId="{001960CD-BF90-48C6-A960-EAEA0D298160}"/>
    <dgm:cxn modelId="{30BB719B-1261-406F-9DB2-2DFF7B26384D}" type="presOf" srcId="{74E6931C-F9B1-43BA-BF30-C14D163A7198}" destId="{DCB79CFE-B294-4D99-80C6-EF3D1534E01E}" srcOrd="0" destOrd="0" presId="urn:microsoft.com/office/officeart/2011/layout/CircleProcess"/>
    <dgm:cxn modelId="{906EF59C-E45D-40E0-B376-5E8DA99502AB}" srcId="{590C23CC-A584-4DEE-9334-42DCB207CFC7}" destId="{74E6931C-F9B1-43BA-BF30-C14D163A7198}" srcOrd="2" destOrd="0" parTransId="{614DB3FF-C05E-4133-9AB8-A439E17878AA}" sibTransId="{A41EA8CB-1AD9-4A64-829A-BB86488D1634}"/>
    <dgm:cxn modelId="{7A811AD4-C8CD-439D-9D02-5E22E3EBEEA6}" type="presOf" srcId="{F04AE290-A354-4F35-8633-CA2DFDAE67F7}" destId="{8DA09BE6-6E9B-4974-A4A2-BF0EF088D138}" srcOrd="1" destOrd="0" presId="urn:microsoft.com/office/officeart/2011/layout/CircleProcess"/>
    <dgm:cxn modelId="{191B8FDE-F025-46D6-8064-602DC6C81595}" type="presParOf" srcId="{A2A12A51-C4A8-41D1-9304-12F8A438F4E0}" destId="{BEB2F6CB-EF31-4E11-9575-78C1C9ACBEB9}" srcOrd="0" destOrd="0" presId="urn:microsoft.com/office/officeart/2011/layout/CircleProcess"/>
    <dgm:cxn modelId="{9519E668-8337-4FD4-B9B5-43F3859476A1}" type="presParOf" srcId="{BEB2F6CB-EF31-4E11-9575-78C1C9ACBEB9}" destId="{DED6B85B-F313-4DA0-9345-6500313EB567}" srcOrd="0" destOrd="0" presId="urn:microsoft.com/office/officeart/2011/layout/CircleProcess"/>
    <dgm:cxn modelId="{BC2B38A5-06B5-40F0-A52B-068D28C02939}" type="presParOf" srcId="{A2A12A51-C4A8-41D1-9304-12F8A438F4E0}" destId="{4F36C1F0-4A4E-4401-BCD6-2F03D05E2E92}" srcOrd="1" destOrd="0" presId="urn:microsoft.com/office/officeart/2011/layout/CircleProcess"/>
    <dgm:cxn modelId="{C3B69912-6432-41FB-86C2-39036FFB81AF}" type="presParOf" srcId="{4F36C1F0-4A4E-4401-BCD6-2F03D05E2E92}" destId="{DCB79CFE-B294-4D99-80C6-EF3D1534E01E}" srcOrd="0" destOrd="0" presId="urn:microsoft.com/office/officeart/2011/layout/CircleProcess"/>
    <dgm:cxn modelId="{F6022825-A51A-4A2D-A0A2-D790F29DD492}" type="presParOf" srcId="{A2A12A51-C4A8-41D1-9304-12F8A438F4E0}" destId="{B122FC87-5740-4EAC-8E94-8D9EAC4C4252}" srcOrd="2" destOrd="0" presId="urn:microsoft.com/office/officeart/2011/layout/CircleProcess"/>
    <dgm:cxn modelId="{1810081E-958F-4060-AEB3-A0607C9AEADF}" type="presParOf" srcId="{A2A12A51-C4A8-41D1-9304-12F8A438F4E0}" destId="{82B2C818-A5AF-4999-BD43-3C26A93E18D1}" srcOrd="3" destOrd="0" presId="urn:microsoft.com/office/officeart/2011/layout/CircleProcess"/>
    <dgm:cxn modelId="{8284BAFB-3822-4C56-AA42-48938FE5FB16}" type="presParOf" srcId="{82B2C818-A5AF-4999-BD43-3C26A93E18D1}" destId="{6A6701D5-4210-4BC9-ACDC-047F0EF6BBE2}" srcOrd="0" destOrd="0" presId="urn:microsoft.com/office/officeart/2011/layout/CircleProcess"/>
    <dgm:cxn modelId="{98C266A1-4F84-480F-8CEF-F0B521C13066}" type="presParOf" srcId="{A2A12A51-C4A8-41D1-9304-12F8A438F4E0}" destId="{2C13029B-1C9E-4143-87A4-DA30E2E9473D}" srcOrd="4" destOrd="0" presId="urn:microsoft.com/office/officeart/2011/layout/CircleProcess"/>
    <dgm:cxn modelId="{FC554BD4-DEB9-416E-8574-A52C36AC31B3}" type="presParOf" srcId="{2C13029B-1C9E-4143-87A4-DA30E2E9473D}" destId="{7EA0A3B9-CE64-453B-BBDC-F2BFDF8D31EB}" srcOrd="0" destOrd="0" presId="urn:microsoft.com/office/officeart/2011/layout/CircleProcess"/>
    <dgm:cxn modelId="{A1BF4D5B-0EB5-4684-9258-8A23ECD74543}" type="presParOf" srcId="{A2A12A51-C4A8-41D1-9304-12F8A438F4E0}" destId="{4E12C6AB-6E7C-4B31-A1C8-F0FD33E8E360}" srcOrd="5" destOrd="0" presId="urn:microsoft.com/office/officeart/2011/layout/CircleProcess"/>
    <dgm:cxn modelId="{4BBC05AF-D630-45C0-AE12-5C79FAB130A8}" type="presParOf" srcId="{A2A12A51-C4A8-41D1-9304-12F8A438F4E0}" destId="{FBC724E2-4C8C-44EA-AF1A-253131188727}" srcOrd="6" destOrd="0" presId="urn:microsoft.com/office/officeart/2011/layout/CircleProcess"/>
    <dgm:cxn modelId="{C82AAB13-99FD-4880-BF10-776360A451F5}" type="presParOf" srcId="{FBC724E2-4C8C-44EA-AF1A-253131188727}" destId="{5C85D8A6-C1CC-44BB-A8F9-4139D6074666}" srcOrd="0" destOrd="0" presId="urn:microsoft.com/office/officeart/2011/layout/CircleProcess"/>
    <dgm:cxn modelId="{3F1BB4CE-32D4-4B4A-B006-9707B027C1C8}" type="presParOf" srcId="{A2A12A51-C4A8-41D1-9304-12F8A438F4E0}" destId="{D88B4394-7905-4746-8BDA-00F3B6458798}" srcOrd="7" destOrd="0" presId="urn:microsoft.com/office/officeart/2011/layout/CircleProcess"/>
    <dgm:cxn modelId="{A34DEFB9-3DD3-462B-950B-13646B5D0B39}" type="presParOf" srcId="{D88B4394-7905-4746-8BDA-00F3B6458798}" destId="{7446C723-EDF6-40BB-93F6-81A555A6685A}" srcOrd="0" destOrd="0" presId="urn:microsoft.com/office/officeart/2011/layout/CircleProcess"/>
    <dgm:cxn modelId="{651B02DB-1BF3-4E61-82AC-52BD0308B4BA}" type="presParOf" srcId="{A2A12A51-C4A8-41D1-9304-12F8A438F4E0}" destId="{8DA09BE6-6E9B-4974-A4A2-BF0EF088D13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51C4A-3296-416C-A34C-46E8462B5208}" type="doc">
      <dgm:prSet loTypeId="urn:microsoft.com/office/officeart/2005/8/layout/cycle3" loCatId="cycle" qsTypeId="urn:microsoft.com/office/officeart/2005/8/quickstyle/simple5" qsCatId="simple" csTypeId="urn:microsoft.com/office/officeart/2005/8/colors/accent0_2" csCatId="mainScheme" phldr="1"/>
      <dgm:spPr/>
      <dgm:t>
        <a:bodyPr/>
        <a:lstStyle/>
        <a:p>
          <a:endParaRPr lang="en-US"/>
        </a:p>
      </dgm:t>
    </dgm:pt>
    <dgm:pt modelId="{D876CB71-9ECF-4FBD-8B9B-6467175006FD}">
      <dgm:prSet phldrT="[Text]"/>
      <dgm:spPr/>
      <dgm:t>
        <a:bodyPr/>
        <a:lstStyle/>
        <a:p>
          <a:r>
            <a:rPr lang="en-US" b="0" i="0" u="none" dirty="0"/>
            <a:t>Electroencephalogram</a:t>
          </a:r>
          <a:endParaRPr lang="en-US" dirty="0"/>
        </a:p>
      </dgm:t>
    </dgm:pt>
    <dgm:pt modelId="{C58920BF-961E-481F-9A6A-47BAB2440EFE}" type="parTrans" cxnId="{660A81C8-C131-4744-B465-ED7F36C87FFE}">
      <dgm:prSet/>
      <dgm:spPr/>
      <dgm:t>
        <a:bodyPr/>
        <a:lstStyle/>
        <a:p>
          <a:endParaRPr lang="en-US"/>
        </a:p>
      </dgm:t>
    </dgm:pt>
    <dgm:pt modelId="{7100DA0B-CAA6-4772-B1CD-1E2FE815FBA7}" type="sibTrans" cxnId="{660A81C8-C131-4744-B465-ED7F36C87FFE}">
      <dgm:prSet/>
      <dgm:spPr/>
      <dgm:t>
        <a:bodyPr/>
        <a:lstStyle/>
        <a:p>
          <a:endParaRPr lang="en-US"/>
        </a:p>
      </dgm:t>
    </dgm:pt>
    <dgm:pt modelId="{7EA52DF5-7393-4803-92C8-9539DE08CA0C}">
      <dgm:prSet phldrT="[Text]"/>
      <dgm:spPr/>
      <dgm:t>
        <a:bodyPr/>
        <a:lstStyle/>
        <a:p>
          <a:r>
            <a:rPr lang="en-US" dirty="0"/>
            <a:t>Skin Conductance</a:t>
          </a:r>
        </a:p>
      </dgm:t>
    </dgm:pt>
    <dgm:pt modelId="{94A57490-3620-46A8-BCEE-C740EE322908}" type="parTrans" cxnId="{3E8D761B-4A6E-4613-AEAE-B5BDC0BF9C15}">
      <dgm:prSet/>
      <dgm:spPr/>
      <dgm:t>
        <a:bodyPr/>
        <a:lstStyle/>
        <a:p>
          <a:endParaRPr lang="en-US"/>
        </a:p>
      </dgm:t>
    </dgm:pt>
    <dgm:pt modelId="{7ACD4A12-715F-421D-95FE-9B6152408158}" type="sibTrans" cxnId="{3E8D761B-4A6E-4613-AEAE-B5BDC0BF9C15}">
      <dgm:prSet/>
      <dgm:spPr/>
      <dgm:t>
        <a:bodyPr/>
        <a:lstStyle/>
        <a:p>
          <a:endParaRPr lang="en-US"/>
        </a:p>
      </dgm:t>
    </dgm:pt>
    <dgm:pt modelId="{4F2EBBAF-7AAE-487E-833F-62FA0B196BC3}">
      <dgm:prSet phldrT="[Text]"/>
      <dgm:spPr/>
      <dgm:t>
        <a:bodyPr/>
        <a:lstStyle/>
        <a:p>
          <a:r>
            <a:rPr lang="en-US" dirty="0"/>
            <a:t>Eye Tracking</a:t>
          </a:r>
        </a:p>
      </dgm:t>
    </dgm:pt>
    <dgm:pt modelId="{DC24E366-1D9B-4F13-8F3D-1C8107B6A810}" type="parTrans" cxnId="{9E9DFCEB-9C1C-44E5-9515-BE156D150E7B}">
      <dgm:prSet/>
      <dgm:spPr/>
      <dgm:t>
        <a:bodyPr/>
        <a:lstStyle/>
        <a:p>
          <a:endParaRPr lang="en-US"/>
        </a:p>
      </dgm:t>
    </dgm:pt>
    <dgm:pt modelId="{17C76D22-DCD3-4275-B881-49D1138EC56A}" type="sibTrans" cxnId="{9E9DFCEB-9C1C-44E5-9515-BE156D150E7B}">
      <dgm:prSet/>
      <dgm:spPr/>
      <dgm:t>
        <a:bodyPr/>
        <a:lstStyle/>
        <a:p>
          <a:endParaRPr lang="en-US"/>
        </a:p>
      </dgm:t>
    </dgm:pt>
    <dgm:pt modelId="{9964D6A3-255C-419C-804C-B2139C877E66}">
      <dgm:prSet phldrT="[Text]"/>
      <dgm:spPr/>
      <dgm:t>
        <a:bodyPr/>
        <a:lstStyle/>
        <a:p>
          <a:r>
            <a:rPr lang="en-US" dirty="0"/>
            <a:t>Facial Coding</a:t>
          </a:r>
        </a:p>
      </dgm:t>
    </dgm:pt>
    <dgm:pt modelId="{2F0C2794-9487-469A-8BE9-CE5FD52BD15D}" type="parTrans" cxnId="{1D8712C6-2701-4EDA-8032-24A70249DD40}">
      <dgm:prSet/>
      <dgm:spPr/>
      <dgm:t>
        <a:bodyPr/>
        <a:lstStyle/>
        <a:p>
          <a:endParaRPr lang="en-US"/>
        </a:p>
      </dgm:t>
    </dgm:pt>
    <dgm:pt modelId="{6A225B2E-C624-4BE6-B73E-7FADFE44C32C}" type="sibTrans" cxnId="{1D8712C6-2701-4EDA-8032-24A70249DD40}">
      <dgm:prSet/>
      <dgm:spPr/>
      <dgm:t>
        <a:bodyPr/>
        <a:lstStyle/>
        <a:p>
          <a:endParaRPr lang="en-US"/>
        </a:p>
      </dgm:t>
    </dgm:pt>
    <dgm:pt modelId="{58CB0F5B-A47E-4ECC-9F8D-D6B597D236E3}">
      <dgm:prSet/>
      <dgm:spPr/>
      <dgm:t>
        <a:bodyPr/>
        <a:lstStyle/>
        <a:p>
          <a:r>
            <a:rPr lang="en-US" dirty="0"/>
            <a:t>Voice Analysis</a:t>
          </a:r>
        </a:p>
      </dgm:t>
    </dgm:pt>
    <dgm:pt modelId="{DB2A1296-ACCC-4CE2-A18A-CF2EED704E81}" type="parTrans" cxnId="{F8C2344A-AAF9-47A4-9328-5ECC243977A0}">
      <dgm:prSet/>
      <dgm:spPr/>
      <dgm:t>
        <a:bodyPr/>
        <a:lstStyle/>
        <a:p>
          <a:endParaRPr lang="en-US"/>
        </a:p>
      </dgm:t>
    </dgm:pt>
    <dgm:pt modelId="{19EA40E0-F702-41B5-893B-F2DE562587BE}" type="sibTrans" cxnId="{F8C2344A-AAF9-47A4-9328-5ECC243977A0}">
      <dgm:prSet/>
      <dgm:spPr/>
      <dgm:t>
        <a:bodyPr/>
        <a:lstStyle/>
        <a:p>
          <a:endParaRPr lang="en-US"/>
        </a:p>
      </dgm:t>
    </dgm:pt>
    <dgm:pt modelId="{3D9F0518-41A5-47AE-9570-87777945ABA1}">
      <dgm:prSet phldrT="[Text]"/>
      <dgm:spPr/>
      <dgm:t>
        <a:bodyPr/>
        <a:lstStyle/>
        <a:p>
          <a:r>
            <a:rPr lang="en-US" dirty="0"/>
            <a:t>Magnetoencephalography</a:t>
          </a:r>
        </a:p>
      </dgm:t>
    </dgm:pt>
    <dgm:pt modelId="{ED2BFE9A-BA22-4CCD-84B7-1868B1B8E416}" type="parTrans" cxnId="{A550FC7E-E2A3-48AE-AAA7-DA2990CAC998}">
      <dgm:prSet/>
      <dgm:spPr/>
      <dgm:t>
        <a:bodyPr/>
        <a:lstStyle/>
        <a:p>
          <a:endParaRPr lang="en-US"/>
        </a:p>
      </dgm:t>
    </dgm:pt>
    <dgm:pt modelId="{CD088090-1160-4754-B5ED-28A54B8CC582}" type="sibTrans" cxnId="{A550FC7E-E2A3-48AE-AAA7-DA2990CAC998}">
      <dgm:prSet/>
      <dgm:spPr/>
      <dgm:t>
        <a:bodyPr/>
        <a:lstStyle/>
        <a:p>
          <a:endParaRPr lang="en-US"/>
        </a:p>
      </dgm:t>
    </dgm:pt>
    <dgm:pt modelId="{F0DD46D9-50A4-45F8-8EBE-32280CE45978}">
      <dgm:prSet phldrT="[Text]"/>
      <dgm:spPr/>
      <dgm:t>
        <a:bodyPr/>
        <a:lstStyle/>
        <a:p>
          <a:r>
            <a:rPr lang="en-US" dirty="0"/>
            <a:t>Functional magnetic resonance imaging</a:t>
          </a:r>
        </a:p>
      </dgm:t>
    </dgm:pt>
    <dgm:pt modelId="{17DF03F0-7E4B-4B0B-8205-D830E9E88C49}" type="parTrans" cxnId="{EFB7EEE8-59CA-4D7E-BC62-0B613B8E4A82}">
      <dgm:prSet/>
      <dgm:spPr/>
      <dgm:t>
        <a:bodyPr/>
        <a:lstStyle/>
        <a:p>
          <a:endParaRPr lang="en-US"/>
        </a:p>
      </dgm:t>
    </dgm:pt>
    <dgm:pt modelId="{739C7AB3-15C2-446C-8EF6-CF2C27C74AA5}" type="sibTrans" cxnId="{EFB7EEE8-59CA-4D7E-BC62-0B613B8E4A82}">
      <dgm:prSet/>
      <dgm:spPr/>
      <dgm:t>
        <a:bodyPr/>
        <a:lstStyle/>
        <a:p>
          <a:endParaRPr lang="en-US"/>
        </a:p>
      </dgm:t>
    </dgm:pt>
    <dgm:pt modelId="{955A8C37-6623-4FCE-9D1F-4520782A94C7}" type="pres">
      <dgm:prSet presAssocID="{F6551C4A-3296-416C-A34C-46E8462B5208}" presName="Name0" presStyleCnt="0">
        <dgm:presLayoutVars>
          <dgm:dir/>
          <dgm:resizeHandles val="exact"/>
        </dgm:presLayoutVars>
      </dgm:prSet>
      <dgm:spPr/>
    </dgm:pt>
    <dgm:pt modelId="{81425A1E-F596-4803-A513-95EF139B250D}" type="pres">
      <dgm:prSet presAssocID="{F6551C4A-3296-416C-A34C-46E8462B5208}" presName="cycle" presStyleCnt="0"/>
      <dgm:spPr/>
    </dgm:pt>
    <dgm:pt modelId="{96CE493E-0EA0-4F19-9586-34257A90852D}" type="pres">
      <dgm:prSet presAssocID="{4F2EBBAF-7AAE-487E-833F-62FA0B196BC3}" presName="nodeFirstNode" presStyleLbl="node1" presStyleIdx="0" presStyleCnt="7">
        <dgm:presLayoutVars>
          <dgm:bulletEnabled val="1"/>
        </dgm:presLayoutVars>
      </dgm:prSet>
      <dgm:spPr/>
    </dgm:pt>
    <dgm:pt modelId="{6D889EFE-5A9C-4A8E-A108-06136FDEF69C}" type="pres">
      <dgm:prSet presAssocID="{17C76D22-DCD3-4275-B881-49D1138EC56A}" presName="sibTransFirstNode" presStyleLbl="bgShp" presStyleIdx="0" presStyleCnt="1"/>
      <dgm:spPr/>
    </dgm:pt>
    <dgm:pt modelId="{4960F4A7-2B6B-48CD-B9AE-37DB7271A5E8}" type="pres">
      <dgm:prSet presAssocID="{D876CB71-9ECF-4FBD-8B9B-6467175006FD}" presName="nodeFollowingNodes" presStyleLbl="node1" presStyleIdx="1" presStyleCnt="7" custScaleX="144393" custRadScaleRad="105045" custRadScaleInc="34896">
        <dgm:presLayoutVars>
          <dgm:bulletEnabled val="1"/>
        </dgm:presLayoutVars>
      </dgm:prSet>
      <dgm:spPr/>
    </dgm:pt>
    <dgm:pt modelId="{FDD7E73A-72D3-468E-9A29-88CDB2752DE5}" type="pres">
      <dgm:prSet presAssocID="{9964D6A3-255C-419C-804C-B2139C877E66}" presName="nodeFollowingNodes" presStyleLbl="node1" presStyleIdx="2" presStyleCnt="7">
        <dgm:presLayoutVars>
          <dgm:bulletEnabled val="1"/>
        </dgm:presLayoutVars>
      </dgm:prSet>
      <dgm:spPr/>
    </dgm:pt>
    <dgm:pt modelId="{FBAF9270-66D4-4121-ADE0-EC0D387BBF7E}" type="pres">
      <dgm:prSet presAssocID="{58CB0F5B-A47E-4ECC-9F8D-D6B597D236E3}" presName="nodeFollowingNodes" presStyleLbl="node1" presStyleIdx="3" presStyleCnt="7" custRadScaleRad="114393" custRadScaleInc="-35240">
        <dgm:presLayoutVars>
          <dgm:bulletEnabled val="1"/>
        </dgm:presLayoutVars>
      </dgm:prSet>
      <dgm:spPr/>
    </dgm:pt>
    <dgm:pt modelId="{F9E5EAD6-FB45-42E1-A341-5F85886E5AE5}" type="pres">
      <dgm:prSet presAssocID="{7EA52DF5-7393-4803-92C8-9539DE08CA0C}" presName="nodeFollowingNodes" presStyleLbl="node1" presStyleIdx="4" presStyleCnt="7" custScaleX="150830" custRadScaleRad="114742" custRadScaleInc="34324">
        <dgm:presLayoutVars>
          <dgm:bulletEnabled val="1"/>
        </dgm:presLayoutVars>
      </dgm:prSet>
      <dgm:spPr/>
    </dgm:pt>
    <dgm:pt modelId="{60085144-E783-4229-8D38-40F633F4A67D}" type="pres">
      <dgm:prSet presAssocID="{3D9F0518-41A5-47AE-9570-87777945ABA1}" presName="nodeFollowingNodes" presStyleLbl="node1" presStyleIdx="5" presStyleCnt="7" custScaleX="147794">
        <dgm:presLayoutVars>
          <dgm:bulletEnabled val="1"/>
        </dgm:presLayoutVars>
      </dgm:prSet>
      <dgm:spPr/>
    </dgm:pt>
    <dgm:pt modelId="{1669941F-26DC-4791-8DB8-F424FFA4B9CE}" type="pres">
      <dgm:prSet presAssocID="{F0DD46D9-50A4-45F8-8EBE-32280CE45978}" presName="nodeFollowingNodes" presStyleLbl="node1" presStyleIdx="6" presStyleCnt="7" custScaleX="223203" custRadScaleRad="94815" custRadScaleInc="-27730">
        <dgm:presLayoutVars>
          <dgm:bulletEnabled val="1"/>
        </dgm:presLayoutVars>
      </dgm:prSet>
      <dgm:spPr/>
    </dgm:pt>
  </dgm:ptLst>
  <dgm:cxnLst>
    <dgm:cxn modelId="{48768A08-6111-44DE-8AFC-81B98A107D80}" type="presOf" srcId="{F6551C4A-3296-416C-A34C-46E8462B5208}" destId="{955A8C37-6623-4FCE-9D1F-4520782A94C7}" srcOrd="0" destOrd="0" presId="urn:microsoft.com/office/officeart/2005/8/layout/cycle3"/>
    <dgm:cxn modelId="{3E8D761B-4A6E-4613-AEAE-B5BDC0BF9C15}" srcId="{F6551C4A-3296-416C-A34C-46E8462B5208}" destId="{7EA52DF5-7393-4803-92C8-9539DE08CA0C}" srcOrd="4" destOrd="0" parTransId="{94A57490-3620-46A8-BCEE-C740EE322908}" sibTransId="{7ACD4A12-715F-421D-95FE-9B6152408158}"/>
    <dgm:cxn modelId="{F8C2344A-AAF9-47A4-9328-5ECC243977A0}" srcId="{F6551C4A-3296-416C-A34C-46E8462B5208}" destId="{58CB0F5B-A47E-4ECC-9F8D-D6B597D236E3}" srcOrd="3" destOrd="0" parTransId="{DB2A1296-ACCC-4CE2-A18A-CF2EED704E81}" sibTransId="{19EA40E0-F702-41B5-893B-F2DE562587BE}"/>
    <dgm:cxn modelId="{D8C24F4E-330A-43C6-B0AC-7942BA568F4C}" type="presOf" srcId="{58CB0F5B-A47E-4ECC-9F8D-D6B597D236E3}" destId="{FBAF9270-66D4-4121-ADE0-EC0D387BBF7E}" srcOrd="0" destOrd="0" presId="urn:microsoft.com/office/officeart/2005/8/layout/cycle3"/>
    <dgm:cxn modelId="{ABD2E755-28BA-4265-9364-2BC1236C8919}" type="presOf" srcId="{17C76D22-DCD3-4275-B881-49D1138EC56A}" destId="{6D889EFE-5A9C-4A8E-A108-06136FDEF69C}" srcOrd="0" destOrd="0" presId="urn:microsoft.com/office/officeart/2005/8/layout/cycle3"/>
    <dgm:cxn modelId="{A550FC7E-E2A3-48AE-AAA7-DA2990CAC998}" srcId="{F6551C4A-3296-416C-A34C-46E8462B5208}" destId="{3D9F0518-41A5-47AE-9570-87777945ABA1}" srcOrd="5" destOrd="0" parTransId="{ED2BFE9A-BA22-4CCD-84B7-1868B1B8E416}" sibTransId="{CD088090-1160-4754-B5ED-28A54B8CC582}"/>
    <dgm:cxn modelId="{FED9C2AC-7DD7-413B-BEFA-A66E50A52F80}" type="presOf" srcId="{F0DD46D9-50A4-45F8-8EBE-32280CE45978}" destId="{1669941F-26DC-4791-8DB8-F424FFA4B9CE}" srcOrd="0" destOrd="0" presId="urn:microsoft.com/office/officeart/2005/8/layout/cycle3"/>
    <dgm:cxn modelId="{11EBD2B5-3A64-43B0-8868-D6687E4387B5}" type="presOf" srcId="{9964D6A3-255C-419C-804C-B2139C877E66}" destId="{FDD7E73A-72D3-468E-9A29-88CDB2752DE5}" srcOrd="0" destOrd="0" presId="urn:microsoft.com/office/officeart/2005/8/layout/cycle3"/>
    <dgm:cxn modelId="{C2EF70B8-F608-484F-B84C-BA4AC0C9FD9C}" type="presOf" srcId="{D876CB71-9ECF-4FBD-8B9B-6467175006FD}" destId="{4960F4A7-2B6B-48CD-B9AE-37DB7271A5E8}" srcOrd="0" destOrd="0" presId="urn:microsoft.com/office/officeart/2005/8/layout/cycle3"/>
    <dgm:cxn modelId="{FE5AD6C3-E1DD-4543-B847-52A263EE870C}" type="presOf" srcId="{7EA52DF5-7393-4803-92C8-9539DE08CA0C}" destId="{F9E5EAD6-FB45-42E1-A341-5F85886E5AE5}" srcOrd="0" destOrd="0" presId="urn:microsoft.com/office/officeart/2005/8/layout/cycle3"/>
    <dgm:cxn modelId="{1D8712C6-2701-4EDA-8032-24A70249DD40}" srcId="{F6551C4A-3296-416C-A34C-46E8462B5208}" destId="{9964D6A3-255C-419C-804C-B2139C877E66}" srcOrd="2" destOrd="0" parTransId="{2F0C2794-9487-469A-8BE9-CE5FD52BD15D}" sibTransId="{6A225B2E-C624-4BE6-B73E-7FADFE44C32C}"/>
    <dgm:cxn modelId="{660A81C8-C131-4744-B465-ED7F36C87FFE}" srcId="{F6551C4A-3296-416C-A34C-46E8462B5208}" destId="{D876CB71-9ECF-4FBD-8B9B-6467175006FD}" srcOrd="1" destOrd="0" parTransId="{C58920BF-961E-481F-9A6A-47BAB2440EFE}" sibTransId="{7100DA0B-CAA6-4772-B1CD-1E2FE815FBA7}"/>
    <dgm:cxn modelId="{72400BE1-06D2-4730-8FCD-7B816BFB6CFF}" type="presOf" srcId="{4F2EBBAF-7AAE-487E-833F-62FA0B196BC3}" destId="{96CE493E-0EA0-4F19-9586-34257A90852D}" srcOrd="0" destOrd="0" presId="urn:microsoft.com/office/officeart/2005/8/layout/cycle3"/>
    <dgm:cxn modelId="{EFB7EEE8-59CA-4D7E-BC62-0B613B8E4A82}" srcId="{F6551C4A-3296-416C-A34C-46E8462B5208}" destId="{F0DD46D9-50A4-45F8-8EBE-32280CE45978}" srcOrd="6" destOrd="0" parTransId="{17DF03F0-7E4B-4B0B-8205-D830E9E88C49}" sibTransId="{739C7AB3-15C2-446C-8EF6-CF2C27C74AA5}"/>
    <dgm:cxn modelId="{9E9DFCEB-9C1C-44E5-9515-BE156D150E7B}" srcId="{F6551C4A-3296-416C-A34C-46E8462B5208}" destId="{4F2EBBAF-7AAE-487E-833F-62FA0B196BC3}" srcOrd="0" destOrd="0" parTransId="{DC24E366-1D9B-4F13-8F3D-1C8107B6A810}" sibTransId="{17C76D22-DCD3-4275-B881-49D1138EC56A}"/>
    <dgm:cxn modelId="{78CF9CF9-FD38-410F-BB2A-0F95B6208B2E}" type="presOf" srcId="{3D9F0518-41A5-47AE-9570-87777945ABA1}" destId="{60085144-E783-4229-8D38-40F633F4A67D}" srcOrd="0" destOrd="0" presId="urn:microsoft.com/office/officeart/2005/8/layout/cycle3"/>
    <dgm:cxn modelId="{AF193FC2-BF77-44E5-8648-591CB0220A9D}" type="presParOf" srcId="{955A8C37-6623-4FCE-9D1F-4520782A94C7}" destId="{81425A1E-F596-4803-A513-95EF139B250D}" srcOrd="0" destOrd="0" presId="urn:microsoft.com/office/officeart/2005/8/layout/cycle3"/>
    <dgm:cxn modelId="{8A88A4A6-4D5C-43BD-80E5-B02DAECADEA9}" type="presParOf" srcId="{81425A1E-F596-4803-A513-95EF139B250D}" destId="{96CE493E-0EA0-4F19-9586-34257A90852D}" srcOrd="0" destOrd="0" presId="urn:microsoft.com/office/officeart/2005/8/layout/cycle3"/>
    <dgm:cxn modelId="{2CEE7B24-FC5C-4CB6-BC2A-661D6B02A492}" type="presParOf" srcId="{81425A1E-F596-4803-A513-95EF139B250D}" destId="{6D889EFE-5A9C-4A8E-A108-06136FDEF69C}" srcOrd="1" destOrd="0" presId="urn:microsoft.com/office/officeart/2005/8/layout/cycle3"/>
    <dgm:cxn modelId="{B0A44DCA-C6D2-4B4F-998F-FF957C05ED27}" type="presParOf" srcId="{81425A1E-F596-4803-A513-95EF139B250D}" destId="{4960F4A7-2B6B-48CD-B9AE-37DB7271A5E8}" srcOrd="2" destOrd="0" presId="urn:microsoft.com/office/officeart/2005/8/layout/cycle3"/>
    <dgm:cxn modelId="{8CC621DF-11F0-4130-A378-6455298BB257}" type="presParOf" srcId="{81425A1E-F596-4803-A513-95EF139B250D}" destId="{FDD7E73A-72D3-468E-9A29-88CDB2752DE5}" srcOrd="3" destOrd="0" presId="urn:microsoft.com/office/officeart/2005/8/layout/cycle3"/>
    <dgm:cxn modelId="{EB75BB7D-C417-44E4-8E0C-E8E109C0177A}" type="presParOf" srcId="{81425A1E-F596-4803-A513-95EF139B250D}" destId="{FBAF9270-66D4-4121-ADE0-EC0D387BBF7E}" srcOrd="4" destOrd="0" presId="urn:microsoft.com/office/officeart/2005/8/layout/cycle3"/>
    <dgm:cxn modelId="{3C675D17-F2C6-4112-8051-75487BA8E5A3}" type="presParOf" srcId="{81425A1E-F596-4803-A513-95EF139B250D}" destId="{F9E5EAD6-FB45-42E1-A341-5F85886E5AE5}" srcOrd="5" destOrd="0" presId="urn:microsoft.com/office/officeart/2005/8/layout/cycle3"/>
    <dgm:cxn modelId="{1CA1E2C6-4437-421B-8F9B-8F9018D6737B}" type="presParOf" srcId="{81425A1E-F596-4803-A513-95EF139B250D}" destId="{60085144-E783-4229-8D38-40F633F4A67D}" srcOrd="6" destOrd="0" presId="urn:microsoft.com/office/officeart/2005/8/layout/cycle3"/>
    <dgm:cxn modelId="{C3A90840-91DC-4BE6-B722-48F3DE1353C6}" type="presParOf" srcId="{81425A1E-F596-4803-A513-95EF139B250D}" destId="{1669941F-26DC-4791-8DB8-F424FFA4B9CE}"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2AACC-0EC3-4AAC-9687-DE60DA133F6E}"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pt>
    <dgm:pt modelId="{B46AAAE0-7358-4718-8587-AD722B21A64F}">
      <dgm:prSet phldrT="[Text]"/>
      <dgm:spPr/>
      <dgm:t>
        <a:bodyPr/>
        <a:lstStyle/>
        <a:p>
          <a:pPr>
            <a:lnSpc>
              <a:spcPct val="100000"/>
            </a:lnSpc>
          </a:pPr>
          <a:r>
            <a:rPr lang="en-US" dirty="0"/>
            <a:t>Dx the                 </a:t>
          </a:r>
          <a:r>
            <a:rPr lang="en-US" b="1" dirty="0">
              <a:solidFill>
                <a:srgbClr val="0070C0"/>
              </a:solidFill>
            </a:rPr>
            <a:t>PAIN</a:t>
          </a:r>
        </a:p>
      </dgm:t>
    </dgm:pt>
    <dgm:pt modelId="{FC8A40EB-FF55-4F64-B20D-1B6D75CBBB4E}" type="parTrans" cxnId="{EAD04A8B-583E-49F4-96D0-AB577024A049}">
      <dgm:prSet/>
      <dgm:spPr/>
      <dgm:t>
        <a:bodyPr/>
        <a:lstStyle/>
        <a:p>
          <a:endParaRPr lang="en-US"/>
        </a:p>
      </dgm:t>
    </dgm:pt>
    <dgm:pt modelId="{447EB49D-817E-43D5-B8D9-376235BABB52}" type="sibTrans" cxnId="{EAD04A8B-583E-49F4-96D0-AB577024A049}">
      <dgm:prSet/>
      <dgm:spPr/>
      <dgm:t>
        <a:bodyPr/>
        <a:lstStyle/>
        <a:p>
          <a:endParaRPr lang="en-US"/>
        </a:p>
      </dgm:t>
    </dgm:pt>
    <dgm:pt modelId="{D9A7529E-DEE6-407F-AB06-D7940120C1C6}">
      <dgm:prSet phldrT="[Text]"/>
      <dgm:spPr/>
      <dgm:t>
        <a:bodyPr/>
        <a:lstStyle/>
        <a:p>
          <a:pPr>
            <a:lnSpc>
              <a:spcPct val="100000"/>
            </a:lnSpc>
          </a:pPr>
          <a:r>
            <a:rPr lang="en-US" dirty="0"/>
            <a:t>Differentiate your </a:t>
          </a:r>
          <a:r>
            <a:rPr lang="en-US" b="1" dirty="0">
              <a:solidFill>
                <a:srgbClr val="0070C0"/>
              </a:solidFill>
            </a:rPr>
            <a:t>CLAIMS</a:t>
          </a:r>
        </a:p>
      </dgm:t>
    </dgm:pt>
    <dgm:pt modelId="{2243F4FB-6E01-4B59-8E9D-C30AF2F055F3}" type="parTrans" cxnId="{0BBCAA7B-940B-4170-898E-4C2DF937E795}">
      <dgm:prSet/>
      <dgm:spPr/>
      <dgm:t>
        <a:bodyPr/>
        <a:lstStyle/>
        <a:p>
          <a:endParaRPr lang="en-US"/>
        </a:p>
      </dgm:t>
    </dgm:pt>
    <dgm:pt modelId="{E77E141B-B1E9-42E2-88C7-32086E4A9C6D}" type="sibTrans" cxnId="{0BBCAA7B-940B-4170-898E-4C2DF937E795}">
      <dgm:prSet/>
      <dgm:spPr/>
      <dgm:t>
        <a:bodyPr/>
        <a:lstStyle/>
        <a:p>
          <a:endParaRPr lang="en-US"/>
        </a:p>
      </dgm:t>
    </dgm:pt>
    <dgm:pt modelId="{524B2698-377D-4A45-AB65-EA9C25711317}">
      <dgm:prSet phldrT="[Text]"/>
      <dgm:spPr/>
      <dgm:t>
        <a:bodyPr/>
        <a:lstStyle/>
        <a:p>
          <a:pPr>
            <a:lnSpc>
              <a:spcPct val="100000"/>
            </a:lnSpc>
          </a:pPr>
          <a:r>
            <a:rPr lang="en-US" dirty="0"/>
            <a:t>Demonstrate the </a:t>
          </a:r>
          <a:r>
            <a:rPr lang="en-US" b="1" dirty="0">
              <a:solidFill>
                <a:srgbClr val="0070C0"/>
              </a:solidFill>
            </a:rPr>
            <a:t>GAIN</a:t>
          </a:r>
        </a:p>
      </dgm:t>
    </dgm:pt>
    <dgm:pt modelId="{4B3CB513-8B06-4ECB-8B13-45936F0D8251}" type="parTrans" cxnId="{BFF16D7F-98B1-4BDD-B4B1-84C1D3DEB188}">
      <dgm:prSet/>
      <dgm:spPr/>
      <dgm:t>
        <a:bodyPr/>
        <a:lstStyle/>
        <a:p>
          <a:endParaRPr lang="en-US"/>
        </a:p>
      </dgm:t>
    </dgm:pt>
    <dgm:pt modelId="{EDCB4437-3AF6-4267-8EA5-3C3FA194227F}" type="sibTrans" cxnId="{BFF16D7F-98B1-4BDD-B4B1-84C1D3DEB188}">
      <dgm:prSet/>
      <dgm:spPr/>
      <dgm:t>
        <a:bodyPr/>
        <a:lstStyle/>
        <a:p>
          <a:endParaRPr lang="en-US"/>
        </a:p>
      </dgm:t>
    </dgm:pt>
    <dgm:pt modelId="{C396B72E-8D2D-4488-B2C9-9ADE4482A090}">
      <dgm:prSet phldrT="[Text]"/>
      <dgm:spPr/>
      <dgm:t>
        <a:bodyPr/>
        <a:lstStyle/>
        <a:p>
          <a:pPr>
            <a:lnSpc>
              <a:spcPct val="100000"/>
            </a:lnSpc>
          </a:pPr>
          <a:r>
            <a:rPr lang="en-US" dirty="0"/>
            <a:t>Deliver to the     </a:t>
          </a:r>
          <a:r>
            <a:rPr lang="en-US" b="1" dirty="0">
              <a:solidFill>
                <a:srgbClr val="0070C0"/>
              </a:solidFill>
            </a:rPr>
            <a:t>OLD BRAIN</a:t>
          </a:r>
        </a:p>
      </dgm:t>
    </dgm:pt>
    <dgm:pt modelId="{C0755A8A-F818-4903-8008-7A8B027FA270}" type="parTrans" cxnId="{30702387-B43B-497C-B096-45847C4C1347}">
      <dgm:prSet/>
      <dgm:spPr/>
      <dgm:t>
        <a:bodyPr/>
        <a:lstStyle/>
        <a:p>
          <a:endParaRPr lang="en-US"/>
        </a:p>
      </dgm:t>
    </dgm:pt>
    <dgm:pt modelId="{6349A0A0-7AB3-4159-B4BD-D211FE83C07E}" type="sibTrans" cxnId="{30702387-B43B-497C-B096-45847C4C1347}">
      <dgm:prSet/>
      <dgm:spPr/>
      <dgm:t>
        <a:bodyPr/>
        <a:lstStyle/>
        <a:p>
          <a:endParaRPr lang="en-US"/>
        </a:p>
      </dgm:t>
    </dgm:pt>
    <dgm:pt modelId="{5D5B2023-32BE-4609-94F2-87D88563EB70}" type="pres">
      <dgm:prSet presAssocID="{1B22AACC-0EC3-4AAC-9687-DE60DA133F6E}" presName="root" presStyleCnt="0">
        <dgm:presLayoutVars>
          <dgm:dir/>
          <dgm:resizeHandles val="exact"/>
        </dgm:presLayoutVars>
      </dgm:prSet>
      <dgm:spPr/>
    </dgm:pt>
    <dgm:pt modelId="{D628F188-0F1D-4AC6-822E-ADDC566B4451}" type="pres">
      <dgm:prSet presAssocID="{B46AAAE0-7358-4718-8587-AD722B21A64F}" presName="compNode" presStyleCnt="0"/>
      <dgm:spPr/>
    </dgm:pt>
    <dgm:pt modelId="{9FDD9570-27D2-48A6-BA3E-EE005F7E8CC6}" type="pres">
      <dgm:prSet presAssocID="{B46AAAE0-7358-4718-8587-AD722B21A6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55EF90-7A54-4D7D-A5D0-7DE7682CF1C3}" type="pres">
      <dgm:prSet presAssocID="{B46AAAE0-7358-4718-8587-AD722B21A64F}" presName="spaceRect" presStyleCnt="0"/>
      <dgm:spPr/>
    </dgm:pt>
    <dgm:pt modelId="{2B1B8355-764F-4915-ADBF-2A12507D2946}" type="pres">
      <dgm:prSet presAssocID="{B46AAAE0-7358-4718-8587-AD722B21A64F}" presName="textRect" presStyleLbl="revTx" presStyleIdx="0" presStyleCnt="4">
        <dgm:presLayoutVars>
          <dgm:chMax val="1"/>
          <dgm:chPref val="1"/>
        </dgm:presLayoutVars>
      </dgm:prSet>
      <dgm:spPr/>
    </dgm:pt>
    <dgm:pt modelId="{8CA27553-97B5-482C-9B87-F4B5F11C2B01}" type="pres">
      <dgm:prSet presAssocID="{447EB49D-817E-43D5-B8D9-376235BABB52}" presName="sibTrans" presStyleCnt="0"/>
      <dgm:spPr/>
    </dgm:pt>
    <dgm:pt modelId="{A8AF1CB5-665B-4BCF-B658-49F633FB5235}" type="pres">
      <dgm:prSet presAssocID="{D9A7529E-DEE6-407F-AB06-D7940120C1C6}" presName="compNode" presStyleCnt="0"/>
      <dgm:spPr/>
    </dgm:pt>
    <dgm:pt modelId="{0413A320-219D-43C4-A1C1-0DCC29F523D3}" type="pres">
      <dgm:prSet presAssocID="{D9A7529E-DEE6-407F-AB06-D7940120C1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E4085E0-AFDB-4CF9-BDAC-C31FF3FF89A7}" type="pres">
      <dgm:prSet presAssocID="{D9A7529E-DEE6-407F-AB06-D7940120C1C6}" presName="spaceRect" presStyleCnt="0"/>
      <dgm:spPr/>
    </dgm:pt>
    <dgm:pt modelId="{F10C0CBE-076E-4794-8070-3AC007A85B56}" type="pres">
      <dgm:prSet presAssocID="{D9A7529E-DEE6-407F-AB06-D7940120C1C6}" presName="textRect" presStyleLbl="revTx" presStyleIdx="1" presStyleCnt="4">
        <dgm:presLayoutVars>
          <dgm:chMax val="1"/>
          <dgm:chPref val="1"/>
        </dgm:presLayoutVars>
      </dgm:prSet>
      <dgm:spPr/>
    </dgm:pt>
    <dgm:pt modelId="{29480AB4-3FD9-4FA7-9B6A-C4FDD1A7605D}" type="pres">
      <dgm:prSet presAssocID="{E77E141B-B1E9-42E2-88C7-32086E4A9C6D}" presName="sibTrans" presStyleCnt="0"/>
      <dgm:spPr/>
    </dgm:pt>
    <dgm:pt modelId="{789CB294-AC71-4DAC-9E9C-087A132D6F06}" type="pres">
      <dgm:prSet presAssocID="{524B2698-377D-4A45-AB65-EA9C25711317}" presName="compNode" presStyleCnt="0"/>
      <dgm:spPr/>
    </dgm:pt>
    <dgm:pt modelId="{ABF49822-9697-4B57-BD56-FB65B5ABD4F2}" type="pres">
      <dgm:prSet presAssocID="{524B2698-377D-4A45-AB65-EA9C257113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1CBA19B7-35C3-4CFF-8940-07051FFD9CCF}" type="pres">
      <dgm:prSet presAssocID="{524B2698-377D-4A45-AB65-EA9C25711317}" presName="spaceRect" presStyleCnt="0"/>
      <dgm:spPr/>
    </dgm:pt>
    <dgm:pt modelId="{2B630258-8394-4FCE-BE0C-FD5E6D135E45}" type="pres">
      <dgm:prSet presAssocID="{524B2698-377D-4A45-AB65-EA9C25711317}" presName="textRect" presStyleLbl="revTx" presStyleIdx="2" presStyleCnt="4">
        <dgm:presLayoutVars>
          <dgm:chMax val="1"/>
          <dgm:chPref val="1"/>
        </dgm:presLayoutVars>
      </dgm:prSet>
      <dgm:spPr/>
    </dgm:pt>
    <dgm:pt modelId="{E78D2655-4775-4D5D-863D-14B2284495D5}" type="pres">
      <dgm:prSet presAssocID="{EDCB4437-3AF6-4267-8EA5-3C3FA194227F}" presName="sibTrans" presStyleCnt="0"/>
      <dgm:spPr/>
    </dgm:pt>
    <dgm:pt modelId="{6CF161CB-2FCE-4289-ABF8-5162B97A6889}" type="pres">
      <dgm:prSet presAssocID="{C396B72E-8D2D-4488-B2C9-9ADE4482A090}" presName="compNode" presStyleCnt="0"/>
      <dgm:spPr/>
    </dgm:pt>
    <dgm:pt modelId="{F9119DD6-346D-4A90-B0E0-336DF83491C9}" type="pres">
      <dgm:prSet presAssocID="{C396B72E-8D2D-4488-B2C9-9ADE4482A0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61433A9E-19A7-4E2E-8F7E-7817512BA36E}" type="pres">
      <dgm:prSet presAssocID="{C396B72E-8D2D-4488-B2C9-9ADE4482A090}" presName="spaceRect" presStyleCnt="0"/>
      <dgm:spPr/>
    </dgm:pt>
    <dgm:pt modelId="{DB734347-B56A-4F95-9CFB-3F2C33A9A5FD}" type="pres">
      <dgm:prSet presAssocID="{C396B72E-8D2D-4488-B2C9-9ADE4482A090}" presName="textRect" presStyleLbl="revTx" presStyleIdx="3" presStyleCnt="4">
        <dgm:presLayoutVars>
          <dgm:chMax val="1"/>
          <dgm:chPref val="1"/>
        </dgm:presLayoutVars>
      </dgm:prSet>
      <dgm:spPr/>
    </dgm:pt>
  </dgm:ptLst>
  <dgm:cxnLst>
    <dgm:cxn modelId="{036C7734-91D1-43A2-8B3B-AB60872CF224}" type="presOf" srcId="{524B2698-377D-4A45-AB65-EA9C25711317}" destId="{2B630258-8394-4FCE-BE0C-FD5E6D135E45}" srcOrd="0" destOrd="0" presId="urn:microsoft.com/office/officeart/2018/2/layout/IconLabelList"/>
    <dgm:cxn modelId="{8799E86C-599B-4F7F-A96C-73DF6035254C}" type="presOf" srcId="{D9A7529E-DEE6-407F-AB06-D7940120C1C6}" destId="{F10C0CBE-076E-4794-8070-3AC007A85B56}" srcOrd="0" destOrd="0" presId="urn:microsoft.com/office/officeart/2018/2/layout/IconLabelList"/>
    <dgm:cxn modelId="{10BEC657-6920-40E2-A354-AE8CAF3CEB3D}" type="presOf" srcId="{1B22AACC-0EC3-4AAC-9687-DE60DA133F6E}" destId="{5D5B2023-32BE-4609-94F2-87D88563EB70}" srcOrd="0" destOrd="0" presId="urn:microsoft.com/office/officeart/2018/2/layout/IconLabelList"/>
    <dgm:cxn modelId="{0BBCAA7B-940B-4170-898E-4C2DF937E795}" srcId="{1B22AACC-0EC3-4AAC-9687-DE60DA133F6E}" destId="{D9A7529E-DEE6-407F-AB06-D7940120C1C6}" srcOrd="1" destOrd="0" parTransId="{2243F4FB-6E01-4B59-8E9D-C30AF2F055F3}" sibTransId="{E77E141B-B1E9-42E2-88C7-32086E4A9C6D}"/>
    <dgm:cxn modelId="{BFF16D7F-98B1-4BDD-B4B1-84C1D3DEB188}" srcId="{1B22AACC-0EC3-4AAC-9687-DE60DA133F6E}" destId="{524B2698-377D-4A45-AB65-EA9C25711317}" srcOrd="2" destOrd="0" parTransId="{4B3CB513-8B06-4ECB-8B13-45936F0D8251}" sibTransId="{EDCB4437-3AF6-4267-8EA5-3C3FA194227F}"/>
    <dgm:cxn modelId="{30702387-B43B-497C-B096-45847C4C1347}" srcId="{1B22AACC-0EC3-4AAC-9687-DE60DA133F6E}" destId="{C396B72E-8D2D-4488-B2C9-9ADE4482A090}" srcOrd="3" destOrd="0" parTransId="{C0755A8A-F818-4903-8008-7A8B027FA270}" sibTransId="{6349A0A0-7AB3-4159-B4BD-D211FE83C07E}"/>
    <dgm:cxn modelId="{EAD04A8B-583E-49F4-96D0-AB577024A049}" srcId="{1B22AACC-0EC3-4AAC-9687-DE60DA133F6E}" destId="{B46AAAE0-7358-4718-8587-AD722B21A64F}" srcOrd="0" destOrd="0" parTransId="{FC8A40EB-FF55-4F64-B20D-1B6D75CBBB4E}" sibTransId="{447EB49D-817E-43D5-B8D9-376235BABB52}"/>
    <dgm:cxn modelId="{EE32B296-D16A-45CA-9EF2-9FB79D45F39F}" type="presOf" srcId="{C396B72E-8D2D-4488-B2C9-9ADE4482A090}" destId="{DB734347-B56A-4F95-9CFB-3F2C33A9A5FD}" srcOrd="0" destOrd="0" presId="urn:microsoft.com/office/officeart/2018/2/layout/IconLabelList"/>
    <dgm:cxn modelId="{EDEAE2D4-64A0-462E-BD3C-CF976E5DD18C}" type="presOf" srcId="{B46AAAE0-7358-4718-8587-AD722B21A64F}" destId="{2B1B8355-764F-4915-ADBF-2A12507D2946}" srcOrd="0" destOrd="0" presId="urn:microsoft.com/office/officeart/2018/2/layout/IconLabelList"/>
    <dgm:cxn modelId="{03526B3E-25C5-4179-BC1C-5DC9DE547496}" type="presParOf" srcId="{5D5B2023-32BE-4609-94F2-87D88563EB70}" destId="{D628F188-0F1D-4AC6-822E-ADDC566B4451}" srcOrd="0" destOrd="0" presId="urn:microsoft.com/office/officeart/2018/2/layout/IconLabelList"/>
    <dgm:cxn modelId="{59143464-5450-4F99-B9C6-CB734DFA465C}" type="presParOf" srcId="{D628F188-0F1D-4AC6-822E-ADDC566B4451}" destId="{9FDD9570-27D2-48A6-BA3E-EE005F7E8CC6}" srcOrd="0" destOrd="0" presId="urn:microsoft.com/office/officeart/2018/2/layout/IconLabelList"/>
    <dgm:cxn modelId="{E5C798B1-78E3-4D20-88B1-699D4DCEC708}" type="presParOf" srcId="{D628F188-0F1D-4AC6-822E-ADDC566B4451}" destId="{BD55EF90-7A54-4D7D-A5D0-7DE7682CF1C3}" srcOrd="1" destOrd="0" presId="urn:microsoft.com/office/officeart/2018/2/layout/IconLabelList"/>
    <dgm:cxn modelId="{8D054788-F06E-47A2-94EB-9E17653DDAF5}" type="presParOf" srcId="{D628F188-0F1D-4AC6-822E-ADDC566B4451}" destId="{2B1B8355-764F-4915-ADBF-2A12507D2946}" srcOrd="2" destOrd="0" presId="urn:microsoft.com/office/officeart/2018/2/layout/IconLabelList"/>
    <dgm:cxn modelId="{976DED1F-9FB7-486C-BB4A-F91898362E70}" type="presParOf" srcId="{5D5B2023-32BE-4609-94F2-87D88563EB70}" destId="{8CA27553-97B5-482C-9B87-F4B5F11C2B01}" srcOrd="1" destOrd="0" presId="urn:microsoft.com/office/officeart/2018/2/layout/IconLabelList"/>
    <dgm:cxn modelId="{0F8CEF5C-DD7C-4683-A0CA-462030162421}" type="presParOf" srcId="{5D5B2023-32BE-4609-94F2-87D88563EB70}" destId="{A8AF1CB5-665B-4BCF-B658-49F633FB5235}" srcOrd="2" destOrd="0" presId="urn:microsoft.com/office/officeart/2018/2/layout/IconLabelList"/>
    <dgm:cxn modelId="{A491FE58-6B8A-4CC1-B253-0EAA2E8C51F4}" type="presParOf" srcId="{A8AF1CB5-665B-4BCF-B658-49F633FB5235}" destId="{0413A320-219D-43C4-A1C1-0DCC29F523D3}" srcOrd="0" destOrd="0" presId="urn:microsoft.com/office/officeart/2018/2/layout/IconLabelList"/>
    <dgm:cxn modelId="{76CC35E3-AF1C-4433-8426-68D195A2D09F}" type="presParOf" srcId="{A8AF1CB5-665B-4BCF-B658-49F633FB5235}" destId="{2E4085E0-AFDB-4CF9-BDAC-C31FF3FF89A7}" srcOrd="1" destOrd="0" presId="urn:microsoft.com/office/officeart/2018/2/layout/IconLabelList"/>
    <dgm:cxn modelId="{4EF63C1E-5855-4F68-98C9-C5B8580CCEB2}" type="presParOf" srcId="{A8AF1CB5-665B-4BCF-B658-49F633FB5235}" destId="{F10C0CBE-076E-4794-8070-3AC007A85B56}" srcOrd="2" destOrd="0" presId="urn:microsoft.com/office/officeart/2018/2/layout/IconLabelList"/>
    <dgm:cxn modelId="{5D334D54-046E-4BCA-B4CA-E2B3C83014E3}" type="presParOf" srcId="{5D5B2023-32BE-4609-94F2-87D88563EB70}" destId="{29480AB4-3FD9-4FA7-9B6A-C4FDD1A7605D}" srcOrd="3" destOrd="0" presId="urn:microsoft.com/office/officeart/2018/2/layout/IconLabelList"/>
    <dgm:cxn modelId="{8321BBFD-F991-4E4A-A7A8-CFDB328299D0}" type="presParOf" srcId="{5D5B2023-32BE-4609-94F2-87D88563EB70}" destId="{789CB294-AC71-4DAC-9E9C-087A132D6F06}" srcOrd="4" destOrd="0" presId="urn:microsoft.com/office/officeart/2018/2/layout/IconLabelList"/>
    <dgm:cxn modelId="{562EE156-9723-43FD-B83B-2AC6E182A1A7}" type="presParOf" srcId="{789CB294-AC71-4DAC-9E9C-087A132D6F06}" destId="{ABF49822-9697-4B57-BD56-FB65B5ABD4F2}" srcOrd="0" destOrd="0" presId="urn:microsoft.com/office/officeart/2018/2/layout/IconLabelList"/>
    <dgm:cxn modelId="{661511D4-16C3-48B4-A7CD-82DFB33490B7}" type="presParOf" srcId="{789CB294-AC71-4DAC-9E9C-087A132D6F06}" destId="{1CBA19B7-35C3-4CFF-8940-07051FFD9CCF}" srcOrd="1" destOrd="0" presId="urn:microsoft.com/office/officeart/2018/2/layout/IconLabelList"/>
    <dgm:cxn modelId="{5255FC90-502B-4E1F-8FEE-5DC8B8E8F8E3}" type="presParOf" srcId="{789CB294-AC71-4DAC-9E9C-087A132D6F06}" destId="{2B630258-8394-4FCE-BE0C-FD5E6D135E45}" srcOrd="2" destOrd="0" presId="urn:microsoft.com/office/officeart/2018/2/layout/IconLabelList"/>
    <dgm:cxn modelId="{3F9C94F7-2AE2-466B-85C7-D988D0CF6121}" type="presParOf" srcId="{5D5B2023-32BE-4609-94F2-87D88563EB70}" destId="{E78D2655-4775-4D5D-863D-14B2284495D5}" srcOrd="5" destOrd="0" presId="urn:microsoft.com/office/officeart/2018/2/layout/IconLabelList"/>
    <dgm:cxn modelId="{84B2363C-969B-4E3D-A161-34E274A49BE9}" type="presParOf" srcId="{5D5B2023-32BE-4609-94F2-87D88563EB70}" destId="{6CF161CB-2FCE-4289-ABF8-5162B97A6889}" srcOrd="6" destOrd="0" presId="urn:microsoft.com/office/officeart/2018/2/layout/IconLabelList"/>
    <dgm:cxn modelId="{2647A86E-4C87-4388-A136-F5BF59BE5440}" type="presParOf" srcId="{6CF161CB-2FCE-4289-ABF8-5162B97A6889}" destId="{F9119DD6-346D-4A90-B0E0-336DF83491C9}" srcOrd="0" destOrd="0" presId="urn:microsoft.com/office/officeart/2018/2/layout/IconLabelList"/>
    <dgm:cxn modelId="{F22FFDE8-65F2-4EF3-A405-8845E6BEB5A7}" type="presParOf" srcId="{6CF161CB-2FCE-4289-ABF8-5162B97A6889}" destId="{61433A9E-19A7-4E2E-8F7E-7817512BA36E}" srcOrd="1" destOrd="0" presId="urn:microsoft.com/office/officeart/2018/2/layout/IconLabelList"/>
    <dgm:cxn modelId="{F68E4859-3F13-467F-AAA1-EF21D83F1EE6}" type="presParOf" srcId="{6CF161CB-2FCE-4289-ABF8-5162B97A6889}" destId="{DB734347-B56A-4F95-9CFB-3F2C33A9A5F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6B85B-F313-4DA0-9345-6500313EB567}">
      <dsp:nvSpPr>
        <dsp:cNvPr id="0" name=""/>
        <dsp:cNvSpPr/>
      </dsp:nvSpPr>
      <dsp:spPr>
        <a:xfrm>
          <a:off x="7478940" y="1925916"/>
          <a:ext cx="3262445" cy="32630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79CFE-B294-4D99-80C6-EF3D1534E01E}">
      <dsp:nvSpPr>
        <dsp:cNvPr id="0" name=""/>
        <dsp:cNvSpPr/>
      </dsp:nvSpPr>
      <dsp:spPr>
        <a:xfrm>
          <a:off x="7587263" y="2034703"/>
          <a:ext cx="3045798" cy="304547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Neuroscience</a:t>
          </a:r>
        </a:p>
      </dsp:txBody>
      <dsp:txXfrm>
        <a:off x="8022681" y="2469853"/>
        <a:ext cx="2174963" cy="2175175"/>
      </dsp:txXfrm>
    </dsp:sp>
    <dsp:sp modelId="{6A6701D5-4210-4BC9-ACDC-047F0EF6BBE2}">
      <dsp:nvSpPr>
        <dsp:cNvPr id="0" name=""/>
        <dsp:cNvSpPr/>
      </dsp:nvSpPr>
      <dsp:spPr>
        <a:xfrm rot="2700000">
          <a:off x="4111038" y="1929860"/>
          <a:ext cx="3254587" cy="325458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0A3B9-CE64-453B-BBDC-F2BFDF8D31EB}">
      <dsp:nvSpPr>
        <dsp:cNvPr id="0" name=""/>
        <dsp:cNvSpPr/>
      </dsp:nvSpPr>
      <dsp:spPr>
        <a:xfrm>
          <a:off x="4215432" y="2034703"/>
          <a:ext cx="3045798" cy="304547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Psychology</a:t>
          </a:r>
        </a:p>
      </dsp:txBody>
      <dsp:txXfrm>
        <a:off x="4650850" y="2469853"/>
        <a:ext cx="2174963" cy="2175175"/>
      </dsp:txXfrm>
    </dsp:sp>
    <dsp:sp modelId="{5C85D8A6-C1CC-44BB-A8F9-4139D6074666}">
      <dsp:nvSpPr>
        <dsp:cNvPr id="0" name=""/>
        <dsp:cNvSpPr/>
      </dsp:nvSpPr>
      <dsp:spPr>
        <a:xfrm rot="2700000">
          <a:off x="739207" y="1929860"/>
          <a:ext cx="3254587" cy="325458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6C723-EDF6-40BB-93F6-81A555A6685A}">
      <dsp:nvSpPr>
        <dsp:cNvPr id="0" name=""/>
        <dsp:cNvSpPr/>
      </dsp:nvSpPr>
      <dsp:spPr>
        <a:xfrm>
          <a:off x="843601" y="2034703"/>
          <a:ext cx="3045798" cy="304547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Marketing</a:t>
          </a:r>
        </a:p>
      </dsp:txBody>
      <dsp:txXfrm>
        <a:off x="1279019" y="2469853"/>
        <a:ext cx="2174963" cy="2175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9EFE-5A9C-4A8E-A108-06136FDEF69C}">
      <dsp:nvSpPr>
        <dsp:cNvPr id="0" name=""/>
        <dsp:cNvSpPr/>
      </dsp:nvSpPr>
      <dsp:spPr>
        <a:xfrm>
          <a:off x="3026256" y="-32174"/>
          <a:ext cx="5035308" cy="5035308"/>
        </a:xfrm>
        <a:prstGeom prst="circularArrow">
          <a:avLst>
            <a:gd name="adj1" fmla="val 5544"/>
            <a:gd name="adj2" fmla="val 330680"/>
            <a:gd name="adj3" fmla="val 14484849"/>
            <a:gd name="adj4" fmla="val 16967938"/>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CE493E-0EA0-4F19-9586-34257A90852D}">
      <dsp:nvSpPr>
        <dsp:cNvPr id="0" name=""/>
        <dsp:cNvSpPr/>
      </dsp:nvSpPr>
      <dsp:spPr>
        <a:xfrm>
          <a:off x="4742917" y="435"/>
          <a:ext cx="1601985"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Eye Tracking</a:t>
          </a:r>
        </a:p>
      </dsp:txBody>
      <dsp:txXfrm>
        <a:off x="4782018" y="39536"/>
        <a:ext cx="1523783" cy="722790"/>
      </dsp:txXfrm>
    </dsp:sp>
    <dsp:sp modelId="{4960F4A7-2B6B-48CD-B9AE-37DB7271A5E8}">
      <dsp:nvSpPr>
        <dsp:cNvPr id="0" name=""/>
        <dsp:cNvSpPr/>
      </dsp:nvSpPr>
      <dsp:spPr>
        <a:xfrm>
          <a:off x="6465628" y="1271140"/>
          <a:ext cx="2313155"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t>Electroencephalogram</a:t>
          </a:r>
          <a:endParaRPr lang="en-US" sz="1500" kern="1200" dirty="0"/>
        </a:p>
      </dsp:txBody>
      <dsp:txXfrm>
        <a:off x="6504729" y="1310241"/>
        <a:ext cx="2234953" cy="722790"/>
      </dsp:txXfrm>
    </dsp:sp>
    <dsp:sp modelId="{FDD7E73A-72D3-468E-9A29-88CDB2752DE5}">
      <dsp:nvSpPr>
        <dsp:cNvPr id="0" name=""/>
        <dsp:cNvSpPr/>
      </dsp:nvSpPr>
      <dsp:spPr>
        <a:xfrm>
          <a:off x="6836334" y="2625497"/>
          <a:ext cx="1601985"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Facial Coding</a:t>
          </a:r>
        </a:p>
      </dsp:txBody>
      <dsp:txXfrm>
        <a:off x="6875435" y="2664598"/>
        <a:ext cx="1523783" cy="722790"/>
      </dsp:txXfrm>
    </dsp:sp>
    <dsp:sp modelId="{FBAF9270-66D4-4121-ADE0-EC0D387BBF7E}">
      <dsp:nvSpPr>
        <dsp:cNvPr id="0" name=""/>
        <dsp:cNvSpPr/>
      </dsp:nvSpPr>
      <dsp:spPr>
        <a:xfrm>
          <a:off x="6372835" y="3985299"/>
          <a:ext cx="1601985"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Voice Analysis</a:t>
          </a:r>
        </a:p>
      </dsp:txBody>
      <dsp:txXfrm>
        <a:off x="6411936" y="4024400"/>
        <a:ext cx="1523783" cy="722790"/>
      </dsp:txXfrm>
    </dsp:sp>
    <dsp:sp modelId="{F9E5EAD6-FB45-42E1-A341-5F85886E5AE5}">
      <dsp:nvSpPr>
        <dsp:cNvPr id="0" name=""/>
        <dsp:cNvSpPr/>
      </dsp:nvSpPr>
      <dsp:spPr>
        <a:xfrm>
          <a:off x="2714184" y="4002619"/>
          <a:ext cx="2416275"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Skin Conductance</a:t>
          </a:r>
        </a:p>
      </dsp:txBody>
      <dsp:txXfrm>
        <a:off x="2753285" y="4041720"/>
        <a:ext cx="2338073" cy="722790"/>
      </dsp:txXfrm>
    </dsp:sp>
    <dsp:sp modelId="{60085144-E783-4229-8D38-40F633F4A67D}">
      <dsp:nvSpPr>
        <dsp:cNvPr id="0" name=""/>
        <dsp:cNvSpPr/>
      </dsp:nvSpPr>
      <dsp:spPr>
        <a:xfrm>
          <a:off x="2266673" y="2625497"/>
          <a:ext cx="2367639"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Magnetoencephalography</a:t>
          </a:r>
        </a:p>
      </dsp:txBody>
      <dsp:txXfrm>
        <a:off x="2305774" y="2664598"/>
        <a:ext cx="2289437" cy="722790"/>
      </dsp:txXfrm>
    </dsp:sp>
    <dsp:sp modelId="{1669941F-26DC-4791-8DB8-F424FFA4B9CE}">
      <dsp:nvSpPr>
        <dsp:cNvPr id="0" name=""/>
        <dsp:cNvSpPr/>
      </dsp:nvSpPr>
      <dsp:spPr>
        <a:xfrm>
          <a:off x="1927648" y="1252234"/>
          <a:ext cx="3575680" cy="8009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magnetic resonance imaging</a:t>
          </a:r>
        </a:p>
      </dsp:txBody>
      <dsp:txXfrm>
        <a:off x="1966749" y="1291335"/>
        <a:ext cx="3497478" cy="722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9570-27D2-48A6-BA3E-EE005F7E8CC6}">
      <dsp:nvSpPr>
        <dsp:cNvPr id="0" name=""/>
        <dsp:cNvSpPr/>
      </dsp:nvSpPr>
      <dsp:spPr>
        <a:xfrm>
          <a:off x="941273" y="944811"/>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B8355-764F-4915-ADBF-2A12507D2946}">
      <dsp:nvSpPr>
        <dsp:cNvPr id="0" name=""/>
        <dsp:cNvSpPr/>
      </dsp:nvSpPr>
      <dsp:spPr>
        <a:xfrm>
          <a:off x="280757" y="2343671"/>
          <a:ext cx="24018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Dx the                 </a:t>
          </a:r>
          <a:r>
            <a:rPr lang="en-US" sz="2300" b="1" kern="1200" dirty="0">
              <a:solidFill>
                <a:srgbClr val="0070C0"/>
              </a:solidFill>
            </a:rPr>
            <a:t>PAIN</a:t>
          </a:r>
        </a:p>
      </dsp:txBody>
      <dsp:txXfrm>
        <a:off x="280757" y="2343671"/>
        <a:ext cx="2401875" cy="720000"/>
      </dsp:txXfrm>
    </dsp:sp>
    <dsp:sp modelId="{0413A320-219D-43C4-A1C1-0DCC29F523D3}">
      <dsp:nvSpPr>
        <dsp:cNvPr id="0" name=""/>
        <dsp:cNvSpPr/>
      </dsp:nvSpPr>
      <dsp:spPr>
        <a:xfrm>
          <a:off x="3763476" y="944811"/>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C0CBE-076E-4794-8070-3AC007A85B56}">
      <dsp:nvSpPr>
        <dsp:cNvPr id="0" name=""/>
        <dsp:cNvSpPr/>
      </dsp:nvSpPr>
      <dsp:spPr>
        <a:xfrm>
          <a:off x="3102960" y="2343671"/>
          <a:ext cx="24018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Differentiate your </a:t>
          </a:r>
          <a:r>
            <a:rPr lang="en-US" sz="2300" b="1" kern="1200" dirty="0">
              <a:solidFill>
                <a:srgbClr val="0070C0"/>
              </a:solidFill>
            </a:rPr>
            <a:t>CLAIMS</a:t>
          </a:r>
        </a:p>
      </dsp:txBody>
      <dsp:txXfrm>
        <a:off x="3102960" y="2343671"/>
        <a:ext cx="2401875" cy="720000"/>
      </dsp:txXfrm>
    </dsp:sp>
    <dsp:sp modelId="{ABF49822-9697-4B57-BD56-FB65B5ABD4F2}">
      <dsp:nvSpPr>
        <dsp:cNvPr id="0" name=""/>
        <dsp:cNvSpPr/>
      </dsp:nvSpPr>
      <dsp:spPr>
        <a:xfrm>
          <a:off x="6585679" y="944811"/>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30258-8394-4FCE-BE0C-FD5E6D135E45}">
      <dsp:nvSpPr>
        <dsp:cNvPr id="0" name=""/>
        <dsp:cNvSpPr/>
      </dsp:nvSpPr>
      <dsp:spPr>
        <a:xfrm>
          <a:off x="5925164" y="2343671"/>
          <a:ext cx="24018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Demonstrate the </a:t>
          </a:r>
          <a:r>
            <a:rPr lang="en-US" sz="2300" b="1" kern="1200" dirty="0">
              <a:solidFill>
                <a:srgbClr val="0070C0"/>
              </a:solidFill>
            </a:rPr>
            <a:t>GAIN</a:t>
          </a:r>
        </a:p>
      </dsp:txBody>
      <dsp:txXfrm>
        <a:off x="5925164" y="2343671"/>
        <a:ext cx="2401875" cy="720000"/>
      </dsp:txXfrm>
    </dsp:sp>
    <dsp:sp modelId="{F9119DD6-346D-4A90-B0E0-336DF83491C9}">
      <dsp:nvSpPr>
        <dsp:cNvPr id="0" name=""/>
        <dsp:cNvSpPr/>
      </dsp:nvSpPr>
      <dsp:spPr>
        <a:xfrm>
          <a:off x="9407882" y="944811"/>
          <a:ext cx="1080843" cy="108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34347-B56A-4F95-9CFB-3F2C33A9A5FD}">
      <dsp:nvSpPr>
        <dsp:cNvPr id="0" name=""/>
        <dsp:cNvSpPr/>
      </dsp:nvSpPr>
      <dsp:spPr>
        <a:xfrm>
          <a:off x="8747367" y="2343671"/>
          <a:ext cx="24018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Deliver to the     </a:t>
          </a:r>
          <a:r>
            <a:rPr lang="en-US" sz="2300" b="1" kern="1200" dirty="0">
              <a:solidFill>
                <a:srgbClr val="0070C0"/>
              </a:solidFill>
            </a:rPr>
            <a:t>OLD BRAIN</a:t>
          </a:r>
        </a:p>
      </dsp:txBody>
      <dsp:txXfrm>
        <a:off x="8747367" y="2343671"/>
        <a:ext cx="2401875" cy="72000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04F02-2BD5-44EE-A080-BFFFDF304853}"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B96BE-E6AD-4E47-97B5-8722993B96C4}" type="slidenum">
              <a:rPr lang="en-US" smtClean="0"/>
              <a:t>‹#›</a:t>
            </a:fld>
            <a:endParaRPr lang="en-US"/>
          </a:p>
        </p:txBody>
      </p:sp>
    </p:spTree>
    <p:extLst>
      <p:ext uri="{BB962C8B-B14F-4D97-AF65-F5344CB8AC3E}">
        <p14:creationId xmlns:p14="http://schemas.microsoft.com/office/powerpoint/2010/main" val="405212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F5D38-4B9A-D14F-8D19-39903236B5DA}" type="slidenum">
              <a:rPr lang="en-US" smtClean="0"/>
              <a:t>1</a:t>
            </a:fld>
            <a:endParaRPr lang="en-US"/>
          </a:p>
        </p:txBody>
      </p:sp>
    </p:spTree>
    <p:extLst>
      <p:ext uri="{BB962C8B-B14F-4D97-AF65-F5344CB8AC3E}">
        <p14:creationId xmlns:p14="http://schemas.microsoft.com/office/powerpoint/2010/main" val="129281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E1BA33A9-5693-4F1A-BE09-81BAC49A0256}" type="slidenum">
              <a:rPr lang="en-US"/>
              <a:pPr/>
              <a:t>4</a:t>
            </a:fld>
            <a:endParaRPr lang="en-US"/>
          </a:p>
        </p:txBody>
      </p:sp>
      <p:sp>
        <p:nvSpPr>
          <p:cNvPr id="523267"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D96190BE-647B-4930-80E8-F132A4CA5685}" type="slidenum">
              <a:rPr lang="en-US" sz="1200">
                <a:cs typeface="Arial" charset="0"/>
              </a:rPr>
              <a:pPr algn="r" defTabSz="923820"/>
              <a:t>4</a:t>
            </a:fld>
            <a:endParaRPr lang="en-US" sz="1200">
              <a:cs typeface="Arial" charset="0"/>
            </a:endParaRPr>
          </a:p>
        </p:txBody>
      </p:sp>
      <p:sp>
        <p:nvSpPr>
          <p:cNvPr id="523268"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3C44BEAA-05DE-4B3F-9A99-B93D6F62715E}" type="slidenum">
              <a:rPr lang="en-US" sz="1200">
                <a:cs typeface="Arial" charset="0"/>
              </a:rPr>
              <a:pPr algn="r" defTabSz="923820"/>
              <a:t>4</a:t>
            </a:fld>
            <a:endParaRPr lang="en-US" sz="1200">
              <a:cs typeface="Arial" charset="0"/>
            </a:endParaRPr>
          </a:p>
        </p:txBody>
      </p:sp>
      <p:sp>
        <p:nvSpPr>
          <p:cNvPr id="523269" name="Rectangle 2"/>
          <p:cNvSpPr>
            <a:spLocks noGrp="1" noRot="1" noChangeAspect="1" noChangeArrowheads="1" noTextEdit="1"/>
          </p:cNvSpPr>
          <p:nvPr>
            <p:ph type="sldImg"/>
          </p:nvPr>
        </p:nvSpPr>
        <p:spPr>
          <a:xfrm>
            <a:off x="381000" y="685800"/>
            <a:ext cx="6096000" cy="3430588"/>
          </a:xfrm>
          <a:ln/>
        </p:spPr>
      </p:sp>
      <p:sp>
        <p:nvSpPr>
          <p:cNvPr id="523270" name="Rectangle 3"/>
          <p:cNvSpPr>
            <a:spLocks noGrp="1" noChangeArrowheads="1"/>
          </p:cNvSpPr>
          <p:nvPr>
            <p:ph type="body" idx="1"/>
          </p:nvPr>
        </p:nvSpPr>
        <p:spPr>
          <a:xfrm>
            <a:off x="685800" y="4341815"/>
            <a:ext cx="5486400" cy="4116387"/>
          </a:xfrm>
          <a:noFill/>
          <a:ln/>
        </p:spPr>
        <p:txBody>
          <a:bodyPr lIns="92295" tIns="46145" rIns="92295" bIns="46145"/>
          <a:lstStyle/>
          <a:p>
            <a:pPr eaLnBrk="1" hangingPunct="1"/>
            <a:r>
              <a:rPr lang="en-US"/>
              <a:t>Dr. Wright is a 1980 graduate of The Ohio State University College of Optometry, where he is clinical assistant professor and faculty coordinator of OSU’s Business Management Program. Retired from practice last year, Dr. Wright is president of Pathways to Success, Eyecare Business Training and Progressive Publishing Company. All three of these companies are dedicated to the special practice management needs of eyecare practices. Dr. Wright has lectured extensively throughout the U.S. and abroad. His topics include not only practice management, but also managed care, sports vision and vision and traumatic brain injuries. He is also the practice management editor for the Journal of Optometric Vision Development. This is Mark’s first presentation to the MBA. Please welcome Mark Wright…</a:t>
            </a:r>
          </a:p>
        </p:txBody>
      </p:sp>
    </p:spTree>
    <p:extLst>
      <p:ext uri="{BB962C8B-B14F-4D97-AF65-F5344CB8AC3E}">
        <p14:creationId xmlns:p14="http://schemas.microsoft.com/office/powerpoint/2010/main" val="254036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extLst>
      <p:ext uri="{BB962C8B-B14F-4D97-AF65-F5344CB8AC3E}">
        <p14:creationId xmlns:p14="http://schemas.microsoft.com/office/powerpoint/2010/main" val="293755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9B96BE-E6AD-4E47-97B5-8722993B96C4}" type="slidenum">
              <a:rPr lang="en-US" smtClean="0"/>
              <a:t>9</a:t>
            </a:fld>
            <a:endParaRPr lang="en-US"/>
          </a:p>
        </p:txBody>
      </p:sp>
    </p:spTree>
    <p:extLst>
      <p:ext uri="{BB962C8B-B14F-4D97-AF65-F5344CB8AC3E}">
        <p14:creationId xmlns:p14="http://schemas.microsoft.com/office/powerpoint/2010/main" val="248320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9B96BE-E6AD-4E47-97B5-8722993B96C4}" type="slidenum">
              <a:rPr lang="en-US" smtClean="0"/>
              <a:t>11</a:t>
            </a:fld>
            <a:endParaRPr lang="en-US"/>
          </a:p>
        </p:txBody>
      </p:sp>
    </p:spTree>
    <p:extLst>
      <p:ext uri="{BB962C8B-B14F-4D97-AF65-F5344CB8AC3E}">
        <p14:creationId xmlns:p14="http://schemas.microsoft.com/office/powerpoint/2010/main" val="63948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Neuromarketing, a recent method utilized to understand consumers. The concept of neuromarketing combines marketing, psychology and neuroscience. Research is conducted around the implicit motivations to understand consumer decisions by non-invasive psychoanalysis methods of measuring brain activity. These include electroencephalography (EEG), magnetoencephalography (MEG) and functional magnetic resonance imaging (fMRI), eye tracking, electrodermal response measures and other neuro-technologies. Researchers investigate and learn how consumers respond and feel when presented with products and/or related stimuli. Observations can then be correlated with a participants surmised emotions and social interactions. Market researchers use this information to determine if products or advertisements stimulate responses in the brain linked with positive emotions.</a:t>
            </a:r>
          </a:p>
          <a:p>
            <a:endParaRPr lang="en-US" dirty="0"/>
          </a:p>
          <a:p>
            <a:r>
              <a:rPr lang="en-US" dirty="0"/>
              <a:t>https://en.wikipedia.org/wiki/Neuromarketing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9B96BE-E6AD-4E47-97B5-8722993B96C4}" type="slidenum">
              <a:rPr lang="en-US" smtClean="0"/>
              <a:t>12</a:t>
            </a:fld>
            <a:endParaRPr lang="en-US"/>
          </a:p>
        </p:txBody>
      </p:sp>
    </p:spTree>
    <p:extLst>
      <p:ext uri="{BB962C8B-B14F-4D97-AF65-F5344CB8AC3E}">
        <p14:creationId xmlns:p14="http://schemas.microsoft.com/office/powerpoint/2010/main" val="411418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9B96BE-E6AD-4E47-97B5-8722993B96C4}" type="slidenum">
              <a:rPr lang="en-US" smtClean="0"/>
              <a:t>13</a:t>
            </a:fld>
            <a:endParaRPr lang="en-US"/>
          </a:p>
        </p:txBody>
      </p:sp>
    </p:spTree>
    <p:extLst>
      <p:ext uri="{BB962C8B-B14F-4D97-AF65-F5344CB8AC3E}">
        <p14:creationId xmlns:p14="http://schemas.microsoft.com/office/powerpoint/2010/main" val="342882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900" dirty="0"/>
              <a:t>One interesting finding utilized by neuromarketing is that people really don’t want to lose out. People are just as worried about what they might lose as what they might gain. For this reason “buy before it’s gone” strategies are highly effective.</a:t>
            </a:r>
          </a:p>
          <a:p>
            <a:r>
              <a:rPr lang="en-US" sz="900" dirty="0"/>
              <a:t>When the alternative option is posed as a loss, consumers are much more likely to buy. For this reason, a concept called “framing” is highly important in neuromarketing. This technique is how advertisers present decisions to consumers in a way that makes them more likely to splash the cash.</a:t>
            </a:r>
          </a:p>
          <a:p>
            <a:r>
              <a:rPr lang="en-US" sz="900" b="1" dirty="0"/>
              <a:t>Takeaway:</a:t>
            </a:r>
            <a:r>
              <a:rPr lang="en-US" sz="900" dirty="0"/>
              <a:t> Consumers hate to feel they are missing out on a bargain, so make sure to emphasize if they are set to lose out.</a:t>
            </a:r>
          </a:p>
          <a:p>
            <a:endParaRPr lang="en-US" sz="900" dirty="0"/>
          </a:p>
          <a:p>
            <a:r>
              <a:rPr lang="en-US" sz="900" dirty="0"/>
              <a:t>Of course, neuromarketing is also being used to influence people through advertisements. Neuromarketing in advertisements generally relies on more psychological concepts to persuade consumers. Fine examples of this are advertisements showing a limited edition like a bottle of coke with special packaging.</a:t>
            </a:r>
          </a:p>
          <a:p>
            <a:br>
              <a:rPr lang="en-US" sz="900" dirty="0"/>
            </a:br>
            <a:r>
              <a:rPr lang="en-US" sz="900" dirty="0"/>
              <a:t>Limited editions rely on the concept of scarcity. When things are scarce, people are more eager to buy them because they fear the item might sell out. It feels like a chance that we don’t want to miss.</a:t>
            </a:r>
          </a:p>
          <a:p>
            <a:br>
              <a:rPr lang="en-US" sz="900" dirty="0"/>
            </a:br>
            <a:r>
              <a:rPr lang="en-US" sz="900" dirty="0"/>
              <a:t>For many marketers, the power of scarcity is nothing new. It is a well-known principle borrowed from social psychology. But there’s more to concepts like scarcity. A good neuromarketer understands the conditions in which these concepts are most effective.</a:t>
            </a:r>
          </a:p>
          <a:p>
            <a:br>
              <a:rPr lang="en-US" sz="900" dirty="0"/>
            </a:br>
            <a:r>
              <a:rPr lang="en-US" sz="900" dirty="0"/>
              <a:t>Research has shown, for example, that the way </a:t>
            </a:r>
            <a:r>
              <a:rPr lang="en-US" sz="900" dirty="0" err="1"/>
              <a:t>scarity</a:t>
            </a:r>
            <a:r>
              <a:rPr lang="en-US" sz="900" dirty="0"/>
              <a:t> cues are framed matter as well. People with a high need for uniqueness prefer to hear what they will miss when they don’t buy the product, while people with low need for uniqueness need to hear what there is to gain from buying it.</a:t>
            </a:r>
          </a:p>
          <a:p>
            <a:r>
              <a:rPr lang="en-US" sz="900" dirty="0"/>
              <a:t>Gain frames are sentences like: “get the new edition now”, while loss frames are sentences like “be sure not to miss the new edition”. As certain brands tend to serve consumers that are in general seeking conformity or uniqueness, it’s good to match scarcity cues to the target audience.</a:t>
            </a:r>
          </a:p>
          <a:p>
            <a:endParaRPr lang="en-US" dirty="0"/>
          </a:p>
          <a:p>
            <a:endParaRPr lang="en-US" dirty="0"/>
          </a:p>
        </p:txBody>
      </p:sp>
      <p:sp>
        <p:nvSpPr>
          <p:cNvPr id="4" name="Slide Number Placeholder 3"/>
          <p:cNvSpPr>
            <a:spLocks noGrp="1"/>
          </p:cNvSpPr>
          <p:nvPr>
            <p:ph type="sldNum" sz="quarter" idx="5"/>
          </p:nvPr>
        </p:nvSpPr>
        <p:spPr/>
        <p:txBody>
          <a:bodyPr/>
          <a:lstStyle/>
          <a:p>
            <a:fld id="{D59B96BE-E6AD-4E47-97B5-8722993B96C4}" type="slidenum">
              <a:rPr lang="en-US" smtClean="0"/>
              <a:t>26</a:t>
            </a:fld>
            <a:endParaRPr lang="en-US"/>
          </a:p>
        </p:txBody>
      </p:sp>
    </p:spTree>
    <p:extLst>
      <p:ext uri="{BB962C8B-B14F-4D97-AF65-F5344CB8AC3E}">
        <p14:creationId xmlns:p14="http://schemas.microsoft.com/office/powerpoint/2010/main" val="52101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DA8E-A6AC-4A81-AE85-389059A7F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D11FE-9229-4CAE-BFF0-4178F0737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FF2F7E-5DC1-47C9-BD29-648424A30EE2}"/>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076CC95F-75C3-4411-9B9E-02B5F84A9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5E53D-0DE1-47AB-9166-4D0D98EBE638}"/>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147461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CC65-93FC-4A16-8EBC-B2EC66C04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FBD78D-5F14-4DE0-9560-C7BCE1052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1CE23-51DF-4DAD-82BF-FC968353489B}"/>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327004F0-FA40-45D9-85EE-A1F178AA0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C80A1-5B13-46C5-96FB-D1970462D518}"/>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118384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02FD4-E505-4C86-8321-0E94A5BF4B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0005A-E456-42FD-8689-2FB2149BCF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CD92-7E8E-40A1-9898-F844F98EDBD7}"/>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F9A33880-DC02-47ED-8B86-3C83B5712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0B5DA-F05B-44AD-AF4E-C672570D9AB7}"/>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394731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1CDC-27E2-4981-A022-FD37EF109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39C19-FBD7-4B7B-8151-FFEDC7B00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9FDF2-3968-483A-98ED-19D5F12BD1F7}"/>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34732935-794A-4D12-A7D4-8CE8F9C5E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ADBA3-B54D-494C-8250-6FB0B2240327}"/>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70872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A5CD-355F-4101-88B0-58126A0CE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85A860-F43B-4318-ABA8-7B19C1353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C66B7-591C-4EC9-BE18-96AB0DF76F84}"/>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F11A9901-FF35-493D-A121-CAFAFF682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CC8B2-5D96-4B36-A9E0-8C57D5613C7B}"/>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252543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B607-1CDE-4877-9380-7DC1E8A77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DA993-FB62-43FC-9971-9460A0921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7B31A-4AC0-402C-B8AD-6AE963C89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D7031-462C-4DEB-AAA2-265ABA0EE34F}"/>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6" name="Footer Placeholder 5">
            <a:extLst>
              <a:ext uri="{FF2B5EF4-FFF2-40B4-BE49-F238E27FC236}">
                <a16:creationId xmlns:a16="http://schemas.microsoft.com/office/drawing/2014/main" id="{2EBC5DC3-61F3-4607-974C-BA55EBEC0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99F18-7F07-4232-BA40-A83847761E27}"/>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261157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B23-CE19-468C-A3CA-F5861C759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CEC95C-1C3F-4B0A-9519-3F68D5DFD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28709-8C1E-4BCF-A4EE-8214F7F25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C8FE3-CD14-409E-B44E-45ABB4448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72712-6AE7-44F8-BD02-2CEAA0316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29FB1E-6342-431F-BE82-6B3E53FC9423}"/>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8" name="Footer Placeholder 7">
            <a:extLst>
              <a:ext uri="{FF2B5EF4-FFF2-40B4-BE49-F238E27FC236}">
                <a16:creationId xmlns:a16="http://schemas.microsoft.com/office/drawing/2014/main" id="{EA3818B0-4756-4BD7-AEBF-90B94D4B8D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2CFDD7-47CF-41DB-9195-8897E5F2F452}"/>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37441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2817-7B40-4475-BEF3-3E2AA9140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4060AC-6A0E-4234-A1FF-809E0B7CE5A6}"/>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4" name="Footer Placeholder 3">
            <a:extLst>
              <a:ext uri="{FF2B5EF4-FFF2-40B4-BE49-F238E27FC236}">
                <a16:creationId xmlns:a16="http://schemas.microsoft.com/office/drawing/2014/main" id="{63A22D2D-C71D-4A48-94DB-2BEE7901A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F3C1D8-706F-499A-9318-24E737910913}"/>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247638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4EE36-32A8-42E4-8D57-4452EBC31906}"/>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3" name="Footer Placeholder 2">
            <a:extLst>
              <a:ext uri="{FF2B5EF4-FFF2-40B4-BE49-F238E27FC236}">
                <a16:creationId xmlns:a16="http://schemas.microsoft.com/office/drawing/2014/main" id="{B07CE04B-7823-475E-B46C-D8837EF069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0201E-B585-4F89-8C6D-B055BA9B1F0B}"/>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346987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2C87-2627-424E-9E8B-ED43B775B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561B92-B89E-4C69-B615-9E26EB389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61037-B6E9-44FE-9863-E4F5D2751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2BCC7-39AE-4D14-A23C-238D4BCF24FC}"/>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6" name="Footer Placeholder 5">
            <a:extLst>
              <a:ext uri="{FF2B5EF4-FFF2-40B4-BE49-F238E27FC236}">
                <a16:creationId xmlns:a16="http://schemas.microsoft.com/office/drawing/2014/main" id="{00C25679-452F-432D-9B4D-AEDE24E77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3DE34-6BE9-488D-B3C5-F9C2CE4194E0}"/>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297895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5C7F-9BB9-4D55-810F-95C78EFF8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19F04-0F84-4AC8-8109-7C9F0F757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CECA3-99F0-4CA7-B38D-049C5C306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7DE6-EBD9-4D8E-AF38-D85E4C2E7E59}"/>
              </a:ext>
            </a:extLst>
          </p:cNvPr>
          <p:cNvSpPr>
            <a:spLocks noGrp="1"/>
          </p:cNvSpPr>
          <p:nvPr>
            <p:ph type="dt" sz="half" idx="10"/>
          </p:nvPr>
        </p:nvSpPr>
        <p:spPr/>
        <p:txBody>
          <a:bodyPr/>
          <a:lstStyle/>
          <a:p>
            <a:fld id="{547CCF2C-E686-4005-90F4-BDD42928B98B}" type="datetimeFigureOut">
              <a:rPr lang="en-US" smtClean="0"/>
              <a:t>9/17/2019</a:t>
            </a:fld>
            <a:endParaRPr lang="en-US"/>
          </a:p>
        </p:txBody>
      </p:sp>
      <p:sp>
        <p:nvSpPr>
          <p:cNvPr id="6" name="Footer Placeholder 5">
            <a:extLst>
              <a:ext uri="{FF2B5EF4-FFF2-40B4-BE49-F238E27FC236}">
                <a16:creationId xmlns:a16="http://schemas.microsoft.com/office/drawing/2014/main" id="{319B367C-811C-4FEE-834C-269E39B47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68A09-99D6-4DAB-8CC6-F0C748E0B57A}"/>
              </a:ext>
            </a:extLst>
          </p:cNvPr>
          <p:cNvSpPr>
            <a:spLocks noGrp="1"/>
          </p:cNvSpPr>
          <p:nvPr>
            <p:ph type="sldNum" sz="quarter" idx="12"/>
          </p:nvPr>
        </p:nvSpPr>
        <p:spPr/>
        <p:txBody>
          <a:bodyPr/>
          <a:lstStyle/>
          <a:p>
            <a:fld id="{3AA70081-6C7C-4BF2-8153-CFEAED83E1B6}" type="slidenum">
              <a:rPr lang="en-US" smtClean="0"/>
              <a:t>‹#›</a:t>
            </a:fld>
            <a:endParaRPr lang="en-US"/>
          </a:p>
        </p:txBody>
      </p:sp>
    </p:spTree>
    <p:extLst>
      <p:ext uri="{BB962C8B-B14F-4D97-AF65-F5344CB8AC3E}">
        <p14:creationId xmlns:p14="http://schemas.microsoft.com/office/powerpoint/2010/main" val="27398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A79C3-1756-4E30-A8B7-EF43668A5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4087C-631D-4D61-8BEB-45503BDC9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E567A-52DE-4380-8EC2-D94CD9930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CF2C-E686-4005-90F4-BDD42928B98B}" type="datetimeFigureOut">
              <a:rPr lang="en-US" smtClean="0"/>
              <a:t>9/17/2019</a:t>
            </a:fld>
            <a:endParaRPr lang="en-US"/>
          </a:p>
        </p:txBody>
      </p:sp>
      <p:sp>
        <p:nvSpPr>
          <p:cNvPr id="5" name="Footer Placeholder 4">
            <a:extLst>
              <a:ext uri="{FF2B5EF4-FFF2-40B4-BE49-F238E27FC236}">
                <a16:creationId xmlns:a16="http://schemas.microsoft.com/office/drawing/2014/main" id="{B8D26106-6C6C-4E02-8949-520CE75020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8A2A46-BA74-4235-BF8B-1272CBF9A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70081-6C7C-4BF2-8153-CFEAED83E1B6}" type="slidenum">
              <a:rPr lang="en-US" smtClean="0"/>
              <a:t>‹#›</a:t>
            </a:fld>
            <a:endParaRPr lang="en-US"/>
          </a:p>
        </p:txBody>
      </p:sp>
    </p:spTree>
    <p:extLst>
      <p:ext uri="{BB962C8B-B14F-4D97-AF65-F5344CB8AC3E}">
        <p14:creationId xmlns:p14="http://schemas.microsoft.com/office/powerpoint/2010/main" val="5195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BB8C542-694A-0241-93FB-A64F6987A387}"/>
              </a:ext>
            </a:extLst>
          </p:cNvPr>
          <p:cNvPicPr>
            <a:picLocks noGrp="1" noChangeAspect="1"/>
          </p:cNvPicPr>
          <p:nvPr>
            <p:ph idx="1"/>
          </p:nvPr>
        </p:nvPicPr>
        <p:blipFill>
          <a:blip r:embed="rId3"/>
          <a:stretch>
            <a:fillRect/>
          </a:stretch>
        </p:blipFill>
        <p:spPr>
          <a:xfrm>
            <a:off x="589094" y="325321"/>
            <a:ext cx="11602906" cy="6532679"/>
          </a:xfrm>
        </p:spPr>
      </p:pic>
      <p:sp>
        <p:nvSpPr>
          <p:cNvPr id="7" name="TextBox 6">
            <a:extLst>
              <a:ext uri="{FF2B5EF4-FFF2-40B4-BE49-F238E27FC236}">
                <a16:creationId xmlns:a16="http://schemas.microsoft.com/office/drawing/2014/main" id="{97EEEB71-5CC3-9C40-AE50-286E955211B6}"/>
              </a:ext>
            </a:extLst>
          </p:cNvPr>
          <p:cNvSpPr txBox="1"/>
          <p:nvPr/>
        </p:nvSpPr>
        <p:spPr>
          <a:xfrm>
            <a:off x="979216" y="1214633"/>
            <a:ext cx="5411331" cy="2862322"/>
          </a:xfrm>
          <a:prstGeom prst="rect">
            <a:avLst/>
          </a:prstGeom>
          <a:noFill/>
        </p:spPr>
        <p:txBody>
          <a:bodyPr wrap="square" rtlCol="0">
            <a:spAutoFit/>
          </a:bodyPr>
          <a:lstStyle/>
          <a:p>
            <a:r>
              <a:rPr lang="en-US" sz="2000" b="1" dirty="0"/>
              <a:t>Vision </a:t>
            </a:r>
            <a:r>
              <a:rPr lang="en-US" sz="2000" b="1"/>
              <a:t>Expo Has Gone </a:t>
            </a:r>
            <a:r>
              <a:rPr lang="en-US" sz="2000" b="1" dirty="0"/>
              <a:t>Green!</a:t>
            </a:r>
            <a:endParaRPr lang="en-US" sz="2000" dirty="0"/>
          </a:p>
          <a:p>
            <a:r>
              <a:rPr lang="en-US" sz="2000" dirty="0"/>
              <a:t>We have eliminated all paper session evaluation forms.  Please be sure to complete your electronic session evaluations online when you login to request your CE Letter for each course you attended!  Your feedback is important to us as our Conference Advisory Board considers content and speakers for future meetings to provide you with the best education possible.</a:t>
            </a:r>
          </a:p>
        </p:txBody>
      </p:sp>
      <p:pic>
        <p:nvPicPr>
          <p:cNvPr id="8" name="Picture 7">
            <a:extLst>
              <a:ext uri="{FF2B5EF4-FFF2-40B4-BE49-F238E27FC236}">
                <a16:creationId xmlns:a16="http://schemas.microsoft.com/office/drawing/2014/main" id="{39FC4AC2-6A02-E74D-8BC4-E852C8610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216" y="5551714"/>
            <a:ext cx="1664003" cy="539866"/>
          </a:xfrm>
          <a:prstGeom prst="rect">
            <a:avLst/>
          </a:prstGeom>
        </p:spPr>
      </p:pic>
      <p:sp>
        <p:nvSpPr>
          <p:cNvPr id="2" name="Rectangle 1"/>
          <p:cNvSpPr/>
          <p:nvPr/>
        </p:nvSpPr>
        <p:spPr>
          <a:xfrm>
            <a:off x="979216" y="446812"/>
            <a:ext cx="4389618" cy="646331"/>
          </a:xfrm>
          <a:prstGeom prst="rect">
            <a:avLst/>
          </a:prstGeom>
        </p:spPr>
        <p:txBody>
          <a:bodyPr wrap="square">
            <a:spAutoFit/>
          </a:bodyPr>
          <a:lstStyle/>
          <a:p>
            <a:r>
              <a:rPr lang="en-US" dirty="0">
                <a:latin typeface="Franklin Gothic Book" panose="020B0503020102020204" pitchFamily="34" charset="0"/>
                <a:ea typeface="Calibri" panose="020F0502020204030204" pitchFamily="34" charset="0"/>
                <a:cs typeface="Calibri" panose="020F0502020204030204" pitchFamily="34" charset="0"/>
              </a:rPr>
              <a:t>On behalf of Vision Expo, we sincerely thank you for being with us this year.</a:t>
            </a:r>
            <a:endParaRPr lang="en-US" dirty="0"/>
          </a:p>
        </p:txBody>
      </p:sp>
    </p:spTree>
    <p:extLst>
      <p:ext uri="{BB962C8B-B14F-4D97-AF65-F5344CB8AC3E}">
        <p14:creationId xmlns:p14="http://schemas.microsoft.com/office/powerpoint/2010/main" val="424842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0A0FE-1512-4031-86AB-299FEB8AE7C1}"/>
              </a:ext>
            </a:extLst>
          </p:cNvPr>
          <p:cNvSpPr>
            <a:spLocks noGrp="1"/>
          </p:cNvSpPr>
          <p:nvPr>
            <p:ph idx="1"/>
          </p:nvPr>
        </p:nvSpPr>
        <p:spPr>
          <a:xfrm>
            <a:off x="727364" y="1005436"/>
            <a:ext cx="6260869" cy="4328696"/>
          </a:xfrm>
        </p:spPr>
        <p:txBody>
          <a:bodyPr>
            <a:normAutofit/>
          </a:bodyPr>
          <a:lstStyle/>
          <a:p>
            <a:pPr marL="0" indent="0">
              <a:buNone/>
            </a:pPr>
            <a:r>
              <a:rPr lang="en-US" dirty="0"/>
              <a:t>"Most neuroscientists would agree that well over 90% of our behavior is generated outside of consciousness. We are more slaves to our biology than we realize. Our rational minds represent a very small layer floating atop a vast well of unconscious drivers. Business leaders who understand biological programming and can leverage it possess an enormous advantage," explains neuroscience business expert Janet Crawford.</a:t>
            </a:r>
          </a:p>
        </p:txBody>
      </p:sp>
      <p:sp>
        <p:nvSpPr>
          <p:cNvPr id="4" name="TextBox 3">
            <a:extLst>
              <a:ext uri="{FF2B5EF4-FFF2-40B4-BE49-F238E27FC236}">
                <a16:creationId xmlns:a16="http://schemas.microsoft.com/office/drawing/2014/main" id="{07C8FC83-3411-4639-9665-9A491F5014DB}"/>
              </a:ext>
            </a:extLst>
          </p:cNvPr>
          <p:cNvSpPr txBox="1"/>
          <p:nvPr/>
        </p:nvSpPr>
        <p:spPr>
          <a:xfrm>
            <a:off x="782013" y="6154321"/>
            <a:ext cx="10627974" cy="338554"/>
          </a:xfrm>
          <a:prstGeom prst="rect">
            <a:avLst/>
          </a:prstGeom>
          <a:noFill/>
        </p:spPr>
        <p:txBody>
          <a:bodyPr wrap="none" rtlCol="0">
            <a:spAutoFit/>
          </a:bodyPr>
          <a:lstStyle/>
          <a:p>
            <a:r>
              <a:rPr lang="en-US" sz="1600" dirty="0"/>
              <a:t>https://www.marketingprofs.com/articles/2017/31895/five-effective-neuromarketing-principles-that-boost-marketing-efforts</a:t>
            </a:r>
          </a:p>
        </p:txBody>
      </p:sp>
      <p:pic>
        <p:nvPicPr>
          <p:cNvPr id="1026" name="Picture 2" descr="90%">
            <a:extLst>
              <a:ext uri="{FF2B5EF4-FFF2-40B4-BE49-F238E27FC236}">
                <a16:creationId xmlns:a16="http://schemas.microsoft.com/office/drawing/2014/main" id="{51A2E713-FF9F-4928-8D93-D741D7481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372" y="1005436"/>
            <a:ext cx="4127615" cy="412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0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7802-2BB2-4D4C-BCD9-03DDD9338078}"/>
              </a:ext>
            </a:extLst>
          </p:cNvPr>
          <p:cNvSpPr>
            <a:spLocks noGrp="1"/>
          </p:cNvSpPr>
          <p:nvPr>
            <p:ph type="title"/>
          </p:nvPr>
        </p:nvSpPr>
        <p:spPr>
          <a:xfrm>
            <a:off x="838200" y="296210"/>
            <a:ext cx="10515600" cy="1325563"/>
          </a:xfrm>
        </p:spPr>
        <p:txBody>
          <a:bodyPr/>
          <a:lstStyle/>
          <a:p>
            <a:r>
              <a:rPr lang="en-US" b="1" dirty="0">
                <a:solidFill>
                  <a:srgbClr val="0070C0"/>
                </a:solidFill>
              </a:rPr>
              <a:t>What are we trying to do?</a:t>
            </a:r>
          </a:p>
        </p:txBody>
      </p:sp>
      <p:sp>
        <p:nvSpPr>
          <p:cNvPr id="3" name="Content Placeholder 2">
            <a:extLst>
              <a:ext uri="{FF2B5EF4-FFF2-40B4-BE49-F238E27FC236}">
                <a16:creationId xmlns:a16="http://schemas.microsoft.com/office/drawing/2014/main" id="{005DAD53-0274-4EFD-8B23-84971A088973}"/>
              </a:ext>
            </a:extLst>
          </p:cNvPr>
          <p:cNvSpPr>
            <a:spLocks noGrp="1"/>
          </p:cNvSpPr>
          <p:nvPr>
            <p:ph idx="1"/>
          </p:nvPr>
        </p:nvSpPr>
        <p:spPr>
          <a:xfrm>
            <a:off x="888076" y="1565159"/>
            <a:ext cx="4044142" cy="4351338"/>
          </a:xfrm>
        </p:spPr>
        <p:txBody>
          <a:bodyPr>
            <a:normAutofit/>
          </a:bodyPr>
          <a:lstStyle/>
          <a:p>
            <a:pPr marL="0" indent="0">
              <a:buNone/>
            </a:pPr>
            <a:r>
              <a:rPr lang="en-US" sz="3200" dirty="0"/>
              <a:t>Neuromarketing seeks to understand:</a:t>
            </a:r>
          </a:p>
          <a:p>
            <a:pPr marL="514350" indent="-514350">
              <a:buAutoNum type="arabicParenR"/>
            </a:pPr>
            <a:r>
              <a:rPr lang="en-US" dirty="0"/>
              <a:t>the rationale behind how patients make purchasing decisions</a:t>
            </a:r>
          </a:p>
          <a:p>
            <a:pPr marL="514350" indent="-514350">
              <a:buAutoNum type="arabicParenR"/>
            </a:pPr>
            <a:r>
              <a:rPr lang="en-US" dirty="0"/>
              <a:t>their responses to marketing stimuli in order to apply those learnings in the marketing realm</a:t>
            </a:r>
          </a:p>
        </p:txBody>
      </p:sp>
      <p:sp>
        <p:nvSpPr>
          <p:cNvPr id="5" name="Rectangle 3">
            <a:extLst>
              <a:ext uri="{FF2B5EF4-FFF2-40B4-BE49-F238E27FC236}">
                <a16:creationId xmlns:a16="http://schemas.microsoft.com/office/drawing/2014/main" id="{4DAF43D9-C8FD-4F0D-8F38-D3D1FD2F86C0}"/>
              </a:ext>
            </a:extLst>
          </p:cNvPr>
          <p:cNvSpPr>
            <a:spLocks noChangeArrowheads="1"/>
          </p:cNvSpPr>
          <p:nvPr/>
        </p:nvSpPr>
        <p:spPr bwMode="auto">
          <a:xfrm>
            <a:off x="0" y="4809387"/>
            <a:ext cx="12191999" cy="198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86962" tIns="1414017"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9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Vlăsceanu</a:t>
            </a: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Sebastian (2014). "New directions in understanding the decision-making process: neuroeconomics and neuromarketing". </a:t>
            </a:r>
            <a:r>
              <a:rPr kumimoji="0" lang="en-US" altLang="en-US" sz="9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17</a:t>
            </a: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758–762 – via Elsevier. </a:t>
            </a:r>
          </a:p>
          <a:p>
            <a:pPr marL="0" marR="0" lvl="0" indent="0" algn="l" defTabSz="914400" rtl="0" eaLnBrk="0" fontAlgn="base" latinLnBrk="0" hangingPunct="0">
              <a:lnSpc>
                <a:spcPct val="100000"/>
              </a:lnSpc>
              <a:spcBef>
                <a:spcPct val="0"/>
              </a:spcBef>
              <a:spcAft>
                <a:spcPct val="0"/>
              </a:spcAft>
              <a:buClrTx/>
              <a:buSzTx/>
              <a:tabLst/>
            </a:pP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Georges, Patrick M (2014). </a:t>
            </a:r>
            <a:r>
              <a:rPr kumimoji="0" lang="en-US" altLang="en-US" sz="9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Neuromarketing in Action : How to Talk and Sell to the Brain</a:t>
            </a: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London: Kogan Page Ltd. pp. 9–16.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object&#10;&#10;Description automatically generated">
            <a:extLst>
              <a:ext uri="{FF2B5EF4-FFF2-40B4-BE49-F238E27FC236}">
                <a16:creationId xmlns:a16="http://schemas.microsoft.com/office/drawing/2014/main" id="{840AB4DC-F080-46E3-86DF-65D880E20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371" y="1671649"/>
            <a:ext cx="5788429" cy="4292600"/>
          </a:xfrm>
          <a:prstGeom prst="rect">
            <a:avLst/>
          </a:prstGeom>
        </p:spPr>
      </p:pic>
    </p:spTree>
    <p:extLst>
      <p:ext uri="{BB962C8B-B14F-4D97-AF65-F5344CB8AC3E}">
        <p14:creationId xmlns:p14="http://schemas.microsoft.com/office/powerpoint/2010/main" val="104777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35B7A712-761E-40DA-A3B5-CB338A5EF353}"/>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sz="4100" kern="1200">
                <a:solidFill>
                  <a:schemeClr val="tx1"/>
                </a:solidFill>
                <a:latin typeface="+mj-lt"/>
                <a:ea typeface="+mj-ea"/>
                <a:cs typeface="+mj-cs"/>
              </a:rPr>
              <a:t>Techniques used in Neuromarketing</a:t>
            </a:r>
          </a:p>
        </p:txBody>
      </p:sp>
      <p:graphicFrame>
        <p:nvGraphicFramePr>
          <p:cNvPr id="2" name="Diagram 1">
            <a:extLst>
              <a:ext uri="{FF2B5EF4-FFF2-40B4-BE49-F238E27FC236}">
                <a16:creationId xmlns:a16="http://schemas.microsoft.com/office/drawing/2014/main" id="{2100CCD0-1668-49D7-B378-5A01663B6E0A}"/>
              </a:ext>
            </a:extLst>
          </p:cNvPr>
          <p:cNvGraphicFramePr/>
          <p:nvPr>
            <p:extLst>
              <p:ext uri="{D42A27DB-BD31-4B8C-83A1-F6EECF244321}">
                <p14:modId xmlns:p14="http://schemas.microsoft.com/office/powerpoint/2010/main" val="3575928542"/>
              </p:ext>
            </p:extLst>
          </p:nvPr>
        </p:nvGraphicFramePr>
        <p:xfrm>
          <a:off x="1774767" y="310343"/>
          <a:ext cx="10515600" cy="4883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6F35A7A-99B6-4115-B9D9-46E43222693B}"/>
              </a:ext>
            </a:extLst>
          </p:cNvPr>
          <p:cNvSpPr txBox="1"/>
          <p:nvPr/>
        </p:nvSpPr>
        <p:spPr>
          <a:xfrm>
            <a:off x="317268" y="767047"/>
            <a:ext cx="2914997" cy="3970318"/>
          </a:xfrm>
          <a:prstGeom prst="rect">
            <a:avLst/>
          </a:prstGeom>
          <a:noFill/>
        </p:spPr>
        <p:txBody>
          <a:bodyPr wrap="square" rtlCol="0">
            <a:spAutoFit/>
          </a:bodyPr>
          <a:lstStyle/>
          <a:p>
            <a:pPr algn="ctr"/>
            <a:r>
              <a:rPr lang="en-US" b="1" dirty="0">
                <a:solidFill>
                  <a:srgbClr val="0070C0"/>
                </a:solidFill>
              </a:rPr>
              <a:t>Research is conducted around the implicit motivations to understand consumer decisions by    non-invasive psychoanalysis methods of measuring    brain activity.</a:t>
            </a:r>
          </a:p>
          <a:p>
            <a:pPr algn="ctr"/>
            <a:endParaRPr lang="en-US" b="1" dirty="0">
              <a:solidFill>
                <a:srgbClr val="0070C0"/>
              </a:solidFill>
            </a:endParaRPr>
          </a:p>
          <a:p>
            <a:pPr algn="ctr"/>
            <a:r>
              <a:rPr lang="en-US" dirty="0"/>
              <a:t>Market researchers use this information to determine if products or advertisements stimulate responses in the brain linked with         positive emotions.</a:t>
            </a:r>
            <a:endParaRPr lang="en-US" b="1" dirty="0">
              <a:solidFill>
                <a:srgbClr val="0070C0"/>
              </a:solidFill>
            </a:endParaRPr>
          </a:p>
        </p:txBody>
      </p:sp>
    </p:spTree>
    <p:extLst>
      <p:ext uri="{BB962C8B-B14F-4D97-AF65-F5344CB8AC3E}">
        <p14:creationId xmlns:p14="http://schemas.microsoft.com/office/powerpoint/2010/main" val="318996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FD4DF1-EBFB-442C-97E7-5499A76A4BC0}"/>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dirty="0"/>
              <a:t>The Neuromarketing Process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7420060A-8959-4880-9D16-8087E06ACDA2}"/>
              </a:ext>
            </a:extLst>
          </p:cNvPr>
          <p:cNvGraphicFramePr/>
          <p:nvPr>
            <p:extLst>
              <p:ext uri="{D42A27DB-BD31-4B8C-83A1-F6EECF244321}">
                <p14:modId xmlns:p14="http://schemas.microsoft.com/office/powerpoint/2010/main" val="2779189583"/>
              </p:ext>
            </p:extLst>
          </p:nvPr>
        </p:nvGraphicFramePr>
        <p:xfrm>
          <a:off x="415636" y="2385389"/>
          <a:ext cx="11430000" cy="4008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19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214AE7B7-A56A-4A6C-BA42-F195417F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2" y="576349"/>
            <a:ext cx="7166280" cy="5179974"/>
          </a:xfrm>
          <a:prstGeom prst="rect">
            <a:avLst/>
          </a:prstGeom>
        </p:spPr>
      </p:pic>
      <p:sp>
        <p:nvSpPr>
          <p:cNvPr id="6" name="TextBox 5">
            <a:extLst>
              <a:ext uri="{FF2B5EF4-FFF2-40B4-BE49-F238E27FC236}">
                <a16:creationId xmlns:a16="http://schemas.microsoft.com/office/drawing/2014/main" id="{3117B6E6-1065-4CDC-BF64-962132D98870}"/>
              </a:ext>
            </a:extLst>
          </p:cNvPr>
          <p:cNvSpPr txBox="1"/>
          <p:nvPr/>
        </p:nvSpPr>
        <p:spPr>
          <a:xfrm>
            <a:off x="7315200" y="813202"/>
            <a:ext cx="4477789" cy="5601533"/>
          </a:xfrm>
          <a:prstGeom prst="rect">
            <a:avLst/>
          </a:prstGeom>
          <a:noFill/>
        </p:spPr>
        <p:txBody>
          <a:bodyPr wrap="square" rtlCol="0">
            <a:spAutoFit/>
          </a:bodyPr>
          <a:lstStyle/>
          <a:p>
            <a:r>
              <a:rPr lang="en-US" sz="2800" dirty="0"/>
              <a:t>Lizard + Mammal Brain</a:t>
            </a:r>
          </a:p>
          <a:p>
            <a:endParaRPr lang="en-US" dirty="0"/>
          </a:p>
          <a:p>
            <a:r>
              <a:rPr lang="en-US" sz="2400" dirty="0"/>
              <a:t>referred to as the attention gatekeeper or the decision maker</a:t>
            </a:r>
          </a:p>
          <a:p>
            <a:endParaRPr lang="en-US" sz="1200" dirty="0"/>
          </a:p>
          <a:p>
            <a:r>
              <a:rPr lang="en-US" sz="2400" dirty="0"/>
              <a:t>where most cognitive biases take place</a:t>
            </a:r>
          </a:p>
          <a:p>
            <a:endParaRPr lang="en-US" sz="1200" dirty="0"/>
          </a:p>
          <a:p>
            <a:r>
              <a:rPr lang="en-US" sz="2400" dirty="0"/>
              <a:t>immediate reactions in three seconds or less</a:t>
            </a:r>
          </a:p>
          <a:p>
            <a:endParaRPr lang="en-US" sz="1200" dirty="0"/>
          </a:p>
          <a:p>
            <a:r>
              <a:rPr lang="en-US" sz="2400" dirty="0"/>
              <a:t>pain points, selfishness, contrast, tangibility, visuals, and emotional connection</a:t>
            </a:r>
          </a:p>
          <a:p>
            <a:endParaRPr lang="en-US" sz="1200" dirty="0"/>
          </a:p>
          <a:p>
            <a:r>
              <a:rPr lang="en-US" sz="2400" dirty="0"/>
              <a:t>Master subject line, headline, or featured image </a:t>
            </a:r>
          </a:p>
        </p:txBody>
      </p:sp>
    </p:spTree>
    <p:extLst>
      <p:ext uri="{BB962C8B-B14F-4D97-AF65-F5344CB8AC3E}">
        <p14:creationId xmlns:p14="http://schemas.microsoft.com/office/powerpoint/2010/main" val="166894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865FB1-B6A9-416C-9531-2FE90ED9A05F}"/>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Be Selfish</a:t>
            </a:r>
          </a:p>
        </p:txBody>
      </p:sp>
      <p:pic>
        <p:nvPicPr>
          <p:cNvPr id="5" name="Picture 4" descr="A picture containing clipart&#10;&#10;Description automatically generated">
            <a:extLst>
              <a:ext uri="{FF2B5EF4-FFF2-40B4-BE49-F238E27FC236}">
                <a16:creationId xmlns:a16="http://schemas.microsoft.com/office/drawing/2014/main" id="{AA434567-474B-4513-8EA7-EC4070D1ACC5}"/>
              </a:ext>
            </a:extLst>
          </p:cNvPr>
          <p:cNvPicPr>
            <a:picLocks noChangeAspect="1"/>
          </p:cNvPicPr>
          <p:nvPr/>
        </p:nvPicPr>
        <p:blipFill rotWithShape="1">
          <a:blip r:embed="rId2">
            <a:extLst>
              <a:ext uri="{28A0092B-C50C-407E-A947-70E740481C1C}">
                <a14:useLocalDpi xmlns:a14="http://schemas.microsoft.com/office/drawing/2010/main" val="0"/>
              </a:ext>
            </a:extLst>
          </a:blip>
          <a:srcRect l="1018" r="2" b="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8A1F7C-1883-468D-AC15-2A3B3888B704}"/>
              </a:ext>
            </a:extLst>
          </p:cNvPr>
          <p:cNvSpPr>
            <a:spLocks noGrp="1"/>
          </p:cNvSpPr>
          <p:nvPr>
            <p:ph idx="1"/>
          </p:nvPr>
        </p:nvSpPr>
        <p:spPr>
          <a:xfrm>
            <a:off x="7819507" y="884474"/>
            <a:ext cx="3918064" cy="5228151"/>
          </a:xfrm>
        </p:spPr>
        <p:txBody>
          <a:bodyPr anchor="ctr">
            <a:noAutofit/>
          </a:bodyPr>
          <a:lstStyle/>
          <a:p>
            <a:pPr marL="0" indent="0">
              <a:buNone/>
            </a:pPr>
            <a:r>
              <a:rPr lang="en-US" sz="2200" dirty="0">
                <a:solidFill>
                  <a:srgbClr val="FFFFFF"/>
                </a:solidFill>
              </a:rPr>
              <a:t>Patients care about survival, and to survive you must be selfish. </a:t>
            </a:r>
          </a:p>
          <a:p>
            <a:pPr marL="0" indent="0">
              <a:buNone/>
            </a:pPr>
            <a:endParaRPr lang="en-US" sz="1200" dirty="0">
              <a:solidFill>
                <a:srgbClr val="FFFFFF"/>
              </a:solidFill>
            </a:endParaRPr>
          </a:p>
          <a:p>
            <a:pPr marL="0" indent="0">
              <a:buNone/>
            </a:pPr>
            <a:r>
              <a:rPr lang="en-US" sz="2200" dirty="0">
                <a:solidFill>
                  <a:srgbClr val="FFFFFF"/>
                </a:solidFill>
              </a:rPr>
              <a:t>So, when talking to patients, within seconds, you need to address what you’ll do for them. </a:t>
            </a:r>
          </a:p>
          <a:p>
            <a:pPr marL="0" indent="0">
              <a:buNone/>
            </a:pPr>
            <a:endParaRPr lang="en-US" sz="1200" dirty="0">
              <a:solidFill>
                <a:srgbClr val="FFFFFF"/>
              </a:solidFill>
            </a:endParaRPr>
          </a:p>
          <a:p>
            <a:pPr marL="0" indent="0">
              <a:buNone/>
            </a:pPr>
            <a:r>
              <a:rPr lang="en-US" sz="2200" dirty="0">
                <a:solidFill>
                  <a:srgbClr val="FFFFFF"/>
                </a:solidFill>
              </a:rPr>
              <a:t>If this is not obvious to patients, then they won’t care. </a:t>
            </a:r>
          </a:p>
          <a:p>
            <a:pPr marL="0" indent="0">
              <a:buNone/>
            </a:pPr>
            <a:endParaRPr lang="en-US" sz="1200" dirty="0">
              <a:solidFill>
                <a:srgbClr val="FFFFFF"/>
              </a:solidFill>
            </a:endParaRPr>
          </a:p>
          <a:p>
            <a:pPr marL="0" indent="0">
              <a:buNone/>
            </a:pPr>
            <a:r>
              <a:rPr lang="en-US" sz="2200" dirty="0">
                <a:solidFill>
                  <a:srgbClr val="FFFFFF"/>
                </a:solidFill>
              </a:rPr>
              <a:t>To take advantage of patients’ selfish attitudes, avoid using the words “I” and “We,” and instead, focus on using “You.”</a:t>
            </a:r>
          </a:p>
        </p:txBody>
      </p:sp>
    </p:spTree>
    <p:extLst>
      <p:ext uri="{BB962C8B-B14F-4D97-AF65-F5344CB8AC3E}">
        <p14:creationId xmlns:p14="http://schemas.microsoft.com/office/powerpoint/2010/main" val="233821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0F4B-F98F-4A56-AC30-B36E8C586A1A}"/>
              </a:ext>
            </a:extLst>
          </p:cNvPr>
          <p:cNvSpPr>
            <a:spLocks noGrp="1"/>
          </p:cNvSpPr>
          <p:nvPr>
            <p:ph type="title"/>
          </p:nvPr>
        </p:nvSpPr>
        <p:spPr>
          <a:xfrm>
            <a:off x="2322176" y="1849583"/>
            <a:ext cx="5782733" cy="3603458"/>
          </a:xfrm>
        </p:spPr>
        <p:txBody>
          <a:bodyPr vert="horz" lIns="91440" tIns="45720" rIns="91440" bIns="45720" rtlCol="0" anchor="ctr">
            <a:normAutofit/>
          </a:bodyPr>
          <a:lstStyle/>
          <a:p>
            <a:r>
              <a:rPr lang="en-US" sz="5400" kern="1200" dirty="0">
                <a:solidFill>
                  <a:schemeClr val="tx1"/>
                </a:solidFill>
                <a:latin typeface="+mj-lt"/>
                <a:ea typeface="+mj-ea"/>
                <a:cs typeface="+mj-cs"/>
              </a:rPr>
              <a:t>12 Powerful Examples of Neuromarketing    in Action</a:t>
            </a:r>
            <a:br>
              <a:rPr lang="en-US" sz="5400" kern="1200" dirty="0">
                <a:solidFill>
                  <a:schemeClr val="tx1"/>
                </a:solidFill>
                <a:latin typeface="+mj-lt"/>
                <a:ea typeface="+mj-ea"/>
                <a:cs typeface="+mj-cs"/>
              </a:rPr>
            </a:br>
            <a:r>
              <a:rPr lang="en-US" sz="2000" kern="1200" dirty="0">
                <a:solidFill>
                  <a:schemeClr val="tx1"/>
                </a:solidFill>
                <a:latin typeface="+mj-lt"/>
                <a:ea typeface="+mj-ea"/>
                <a:cs typeface="+mj-cs"/>
              </a:rPr>
              <a:t>https://imotions.com/blog/neuromarketing-examples/</a:t>
            </a:r>
          </a:p>
        </p:txBody>
      </p:sp>
      <p:pic>
        <p:nvPicPr>
          <p:cNvPr id="7" name="Graphic 6" descr="Marker">
            <a:extLst>
              <a:ext uri="{FF2B5EF4-FFF2-40B4-BE49-F238E27FC236}">
                <a16:creationId xmlns:a16="http://schemas.microsoft.com/office/drawing/2014/main" id="{2CC4C186-BB70-424D-8213-621592DC7B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ED2BB718-E05E-4F34-8151-219066C1E1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07964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32CD-8AFE-4FD5-8576-B2C7AB2647DE}"/>
              </a:ext>
            </a:extLst>
          </p:cNvPr>
          <p:cNvSpPr>
            <a:spLocks noGrp="1"/>
          </p:cNvSpPr>
          <p:nvPr>
            <p:ph type="title"/>
          </p:nvPr>
        </p:nvSpPr>
        <p:spPr/>
        <p:txBody>
          <a:bodyPr/>
          <a:lstStyle/>
          <a:p>
            <a:r>
              <a:rPr lang="en-US" dirty="0"/>
              <a:t>1. The Importance of Eye Gaze</a:t>
            </a:r>
          </a:p>
        </p:txBody>
      </p:sp>
      <p:pic>
        <p:nvPicPr>
          <p:cNvPr id="5" name="Content Placeholder 4" descr="A close up of a toy&#10;&#10;Description automatically generated">
            <a:extLst>
              <a:ext uri="{FF2B5EF4-FFF2-40B4-BE49-F238E27FC236}">
                <a16:creationId xmlns:a16="http://schemas.microsoft.com/office/drawing/2014/main" id="{83E9A1DF-70D0-4563-9AED-74EE90637C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229" y="2050314"/>
            <a:ext cx="5437380" cy="3862806"/>
          </a:xfrm>
        </p:spPr>
      </p:pic>
      <p:sp>
        <p:nvSpPr>
          <p:cNvPr id="4" name="Content Placeholder 2">
            <a:extLst>
              <a:ext uri="{FF2B5EF4-FFF2-40B4-BE49-F238E27FC236}">
                <a16:creationId xmlns:a16="http://schemas.microsoft.com/office/drawing/2014/main" id="{BBEEF730-AF77-4E1A-B558-B6D421685EB6}"/>
              </a:ext>
            </a:extLst>
          </p:cNvPr>
          <p:cNvSpPr txBox="1">
            <a:spLocks/>
          </p:cNvSpPr>
          <p:nvPr/>
        </p:nvSpPr>
        <p:spPr>
          <a:xfrm>
            <a:off x="5962995" y="1690687"/>
            <a:ext cx="5485015" cy="4802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old news that ads that include people are much more effective than those that do not. </a:t>
            </a:r>
          </a:p>
          <a:p>
            <a:r>
              <a:rPr lang="en-US" dirty="0"/>
              <a:t>In particular, images and videos that include babies tend to attract longer and more focused attention from potential customers. </a:t>
            </a:r>
          </a:p>
          <a:p>
            <a:r>
              <a:rPr lang="en-US" dirty="0"/>
              <a:t>Advertisers have long attempted to boost sales for baby products using close ups of adorable baby faces – with the help of </a:t>
            </a:r>
            <a:r>
              <a:rPr lang="en-US" b="1" dirty="0">
                <a:solidFill>
                  <a:srgbClr val="0070C0"/>
                </a:solidFill>
              </a:rPr>
              <a:t>eye tracking technology </a:t>
            </a:r>
            <a:r>
              <a:rPr lang="en-US" dirty="0"/>
              <a:t>they have identified that this alone is not enough.</a:t>
            </a:r>
          </a:p>
        </p:txBody>
      </p:sp>
    </p:spTree>
    <p:extLst>
      <p:ext uri="{BB962C8B-B14F-4D97-AF65-F5344CB8AC3E}">
        <p14:creationId xmlns:p14="http://schemas.microsoft.com/office/powerpoint/2010/main" val="290463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aby&#10;&#10;Description automatically generated">
            <a:extLst>
              <a:ext uri="{FF2B5EF4-FFF2-40B4-BE49-F238E27FC236}">
                <a16:creationId xmlns:a16="http://schemas.microsoft.com/office/drawing/2014/main" id="{30D8A389-2439-43B2-81B8-8F8500A66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815" y="547253"/>
            <a:ext cx="4485476" cy="3657389"/>
          </a:xfrm>
          <a:prstGeom prst="rect">
            <a:avLst/>
          </a:prstGeom>
        </p:spPr>
      </p:pic>
      <p:pic>
        <p:nvPicPr>
          <p:cNvPr id="7" name="Picture 6" descr="A small child is holding a baby&#10;&#10;Description automatically generated">
            <a:extLst>
              <a:ext uri="{FF2B5EF4-FFF2-40B4-BE49-F238E27FC236}">
                <a16:creationId xmlns:a16="http://schemas.microsoft.com/office/drawing/2014/main" id="{0DDC7C66-6689-4130-A81B-9439B5CF2AB6}"/>
              </a:ext>
            </a:extLst>
          </p:cNvPr>
          <p:cNvPicPr>
            <a:picLocks noChangeAspect="1"/>
          </p:cNvPicPr>
          <p:nvPr/>
        </p:nvPicPr>
        <p:blipFill rotWithShape="1">
          <a:blip r:embed="rId3">
            <a:extLst>
              <a:ext uri="{28A0092B-C50C-407E-A947-70E740481C1C}">
                <a14:useLocalDpi xmlns:a14="http://schemas.microsoft.com/office/drawing/2010/main" val="0"/>
              </a:ext>
            </a:extLst>
          </a:blip>
          <a:srcRect l="15171" r="7498"/>
          <a:stretch/>
        </p:blipFill>
        <p:spPr>
          <a:xfrm>
            <a:off x="6816437" y="543791"/>
            <a:ext cx="4246418" cy="3660851"/>
          </a:xfrm>
          <a:prstGeom prst="rect">
            <a:avLst/>
          </a:prstGeom>
        </p:spPr>
      </p:pic>
      <p:sp>
        <p:nvSpPr>
          <p:cNvPr id="8" name="TextBox 7">
            <a:extLst>
              <a:ext uri="{FF2B5EF4-FFF2-40B4-BE49-F238E27FC236}">
                <a16:creationId xmlns:a16="http://schemas.microsoft.com/office/drawing/2014/main" id="{85B4038D-889F-416D-A424-D976401D24AC}"/>
              </a:ext>
            </a:extLst>
          </p:cNvPr>
          <p:cNvSpPr txBox="1"/>
          <p:nvPr/>
        </p:nvSpPr>
        <p:spPr>
          <a:xfrm>
            <a:off x="1108364" y="4980710"/>
            <a:ext cx="10127673" cy="1846659"/>
          </a:xfrm>
          <a:prstGeom prst="rect">
            <a:avLst/>
          </a:prstGeom>
          <a:noFill/>
        </p:spPr>
        <p:txBody>
          <a:bodyPr wrap="square" rtlCol="0">
            <a:spAutoFit/>
          </a:bodyPr>
          <a:lstStyle/>
          <a:p>
            <a:r>
              <a:rPr lang="en-US" sz="2400" dirty="0"/>
              <a:t>Researchers discovered that when the infant looks face on, viewers will be far more focused on the baby’s face to the detriment of focusing on the ad content. However, if the infant is directing its gaze at the product or text then the viewer will in fact focus on the advertising content.</a:t>
            </a:r>
          </a:p>
          <a:p>
            <a:endParaRPr lang="en-US" dirty="0"/>
          </a:p>
        </p:txBody>
      </p:sp>
    </p:spTree>
    <p:extLst>
      <p:ext uri="{BB962C8B-B14F-4D97-AF65-F5344CB8AC3E}">
        <p14:creationId xmlns:p14="http://schemas.microsoft.com/office/powerpoint/2010/main" val="159676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C243C-8902-4004-AFAC-AE93321E8685}"/>
              </a:ext>
            </a:extLst>
          </p:cNvPr>
          <p:cNvPicPr>
            <a:picLocks noChangeAspect="1"/>
          </p:cNvPicPr>
          <p:nvPr/>
        </p:nvPicPr>
        <p:blipFill rotWithShape="1">
          <a:blip r:embed="rId2">
            <a:extLst>
              <a:ext uri="{28A0092B-C50C-407E-A947-70E740481C1C}">
                <a14:useLocalDpi xmlns:a14="http://schemas.microsoft.com/office/drawing/2010/main" val="0"/>
              </a:ext>
            </a:extLst>
          </a:blip>
          <a:srcRect b="4959"/>
          <a:stretch/>
        </p:blipFill>
        <p:spPr>
          <a:xfrm>
            <a:off x="1143000" y="190913"/>
            <a:ext cx="10047051" cy="6667087"/>
          </a:xfrm>
          <a:prstGeom prst="rect">
            <a:avLst/>
          </a:prstGeom>
        </p:spPr>
      </p:pic>
    </p:spTree>
    <p:extLst>
      <p:ext uri="{BB962C8B-B14F-4D97-AF65-F5344CB8AC3E}">
        <p14:creationId xmlns:p14="http://schemas.microsoft.com/office/powerpoint/2010/main" val="25322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invertebrate&#10;&#10;Description automatically generated">
            <a:extLst>
              <a:ext uri="{FF2B5EF4-FFF2-40B4-BE49-F238E27FC236}">
                <a16:creationId xmlns:a16="http://schemas.microsoft.com/office/drawing/2014/main" id="{290F095F-B8C6-4AE8-811D-07B78DE1C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0"/>
            <a:ext cx="12192001" cy="6858000"/>
          </a:xfrm>
          <a:prstGeom prst="rect">
            <a:avLst/>
          </a:prstGeom>
        </p:spPr>
      </p:pic>
      <p:sp>
        <p:nvSpPr>
          <p:cNvPr id="4" name="Title 3">
            <a:extLst>
              <a:ext uri="{FF2B5EF4-FFF2-40B4-BE49-F238E27FC236}">
                <a16:creationId xmlns:a16="http://schemas.microsoft.com/office/drawing/2014/main" id="{FA5C8C4A-34CA-47EC-AD47-12A43E94E658}"/>
              </a:ext>
            </a:extLst>
          </p:cNvPr>
          <p:cNvSpPr>
            <a:spLocks noGrp="1"/>
          </p:cNvSpPr>
          <p:nvPr>
            <p:ph type="ctrTitle"/>
          </p:nvPr>
        </p:nvSpPr>
        <p:spPr>
          <a:xfrm>
            <a:off x="1524000" y="967191"/>
            <a:ext cx="9144000" cy="867150"/>
          </a:xfrm>
        </p:spPr>
        <p:txBody>
          <a:bodyPr>
            <a:noAutofit/>
          </a:bodyPr>
          <a:lstStyle/>
          <a:p>
            <a:r>
              <a:rPr lang="en-US" sz="7200" dirty="0">
                <a:solidFill>
                  <a:srgbClr val="FFFF00"/>
                </a:solidFill>
              </a:rPr>
              <a:t>Neuromarketing</a:t>
            </a:r>
          </a:p>
        </p:txBody>
      </p:sp>
      <p:sp>
        <p:nvSpPr>
          <p:cNvPr id="5" name="Subtitle 4">
            <a:extLst>
              <a:ext uri="{FF2B5EF4-FFF2-40B4-BE49-F238E27FC236}">
                <a16:creationId xmlns:a16="http://schemas.microsoft.com/office/drawing/2014/main" id="{AF0EAD0E-BB91-41AF-9CC8-ED60BEBC53B9}"/>
              </a:ext>
            </a:extLst>
          </p:cNvPr>
          <p:cNvSpPr>
            <a:spLocks noGrp="1"/>
          </p:cNvSpPr>
          <p:nvPr>
            <p:ph type="subTitle" idx="1"/>
          </p:nvPr>
        </p:nvSpPr>
        <p:spPr>
          <a:xfrm>
            <a:off x="5552901" y="6129107"/>
            <a:ext cx="6639097" cy="728893"/>
          </a:xfrm>
        </p:spPr>
        <p:txBody>
          <a:bodyPr/>
          <a:lstStyle/>
          <a:p>
            <a:r>
              <a:rPr lang="en-US" dirty="0">
                <a:solidFill>
                  <a:schemeClr val="bg1"/>
                </a:solidFill>
              </a:rPr>
              <a:t>Mark R. Wright, OD, FCOVD</a:t>
            </a:r>
          </a:p>
        </p:txBody>
      </p:sp>
    </p:spTree>
    <p:extLst>
      <p:ext uri="{BB962C8B-B14F-4D97-AF65-F5344CB8AC3E}">
        <p14:creationId xmlns:p14="http://schemas.microsoft.com/office/powerpoint/2010/main" val="28566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336A-1B66-4DCB-9304-96F80F9FD021}"/>
              </a:ext>
            </a:extLst>
          </p:cNvPr>
          <p:cNvSpPr>
            <a:spLocks noGrp="1"/>
          </p:cNvSpPr>
          <p:nvPr>
            <p:ph type="title"/>
          </p:nvPr>
        </p:nvSpPr>
        <p:spPr>
          <a:xfrm>
            <a:off x="838200" y="365125"/>
            <a:ext cx="10515600" cy="1325563"/>
          </a:xfrm>
        </p:spPr>
        <p:txBody>
          <a:bodyPr/>
          <a:lstStyle/>
          <a:p>
            <a:r>
              <a:rPr lang="en-US"/>
              <a:t>2. Using Effective Packaging</a:t>
            </a:r>
            <a:endParaRPr lang="en-US" dirty="0"/>
          </a:p>
        </p:txBody>
      </p:sp>
      <p:pic>
        <p:nvPicPr>
          <p:cNvPr id="5" name="Content Placeholder 4">
            <a:extLst>
              <a:ext uri="{FF2B5EF4-FFF2-40B4-BE49-F238E27FC236}">
                <a16:creationId xmlns:a16="http://schemas.microsoft.com/office/drawing/2014/main" id="{57ED3F6B-6841-4ECB-AB62-8549ACDE29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184" y="1628342"/>
            <a:ext cx="6940890" cy="4351338"/>
          </a:xfrm>
        </p:spPr>
      </p:pic>
      <p:sp>
        <p:nvSpPr>
          <p:cNvPr id="3" name="TextBox 2">
            <a:extLst>
              <a:ext uri="{FF2B5EF4-FFF2-40B4-BE49-F238E27FC236}">
                <a16:creationId xmlns:a16="http://schemas.microsoft.com/office/drawing/2014/main" id="{B31444CC-77FA-4CD3-B4B7-24A3343F05FD}"/>
              </a:ext>
            </a:extLst>
          </p:cNvPr>
          <p:cNvSpPr txBox="1"/>
          <p:nvPr/>
        </p:nvSpPr>
        <p:spPr>
          <a:xfrm>
            <a:off x="7841672" y="901235"/>
            <a:ext cx="3900055" cy="5262979"/>
          </a:xfrm>
          <a:prstGeom prst="rect">
            <a:avLst/>
          </a:prstGeom>
          <a:noFill/>
        </p:spPr>
        <p:txBody>
          <a:bodyPr wrap="square" rtlCol="0">
            <a:spAutoFit/>
          </a:bodyPr>
          <a:lstStyle/>
          <a:p>
            <a:r>
              <a:rPr lang="en-US" sz="2400" dirty="0"/>
              <a:t>In studies, customers were shown packaging with their responses recorded as positive, negative or neutral.</a:t>
            </a:r>
          </a:p>
          <a:p>
            <a:endParaRPr lang="en-US" sz="2400" dirty="0"/>
          </a:p>
          <a:p>
            <a:r>
              <a:rPr lang="en-US" sz="2400" dirty="0"/>
              <a:t>This research revealed that customers had a negative response to shiny packaging, but didn’t show a negative response to packaging when it was matte.</a:t>
            </a:r>
          </a:p>
          <a:p>
            <a:endParaRPr lang="en-US" sz="2400" dirty="0"/>
          </a:p>
          <a:p>
            <a:r>
              <a:rPr lang="en-US" sz="2400" dirty="0"/>
              <a:t>Look at your optical.</a:t>
            </a:r>
          </a:p>
          <a:p>
            <a:r>
              <a:rPr lang="en-US" sz="2400" dirty="0"/>
              <a:t>Can the patient differentiate?</a:t>
            </a:r>
          </a:p>
        </p:txBody>
      </p:sp>
    </p:spTree>
    <p:extLst>
      <p:ext uri="{BB962C8B-B14F-4D97-AF65-F5344CB8AC3E}">
        <p14:creationId xmlns:p14="http://schemas.microsoft.com/office/powerpoint/2010/main" val="317763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DCFC-1C6D-4E3F-BAFD-0641B8AE09E0}"/>
              </a:ext>
            </a:extLst>
          </p:cNvPr>
          <p:cNvSpPr>
            <a:spLocks noGrp="1"/>
          </p:cNvSpPr>
          <p:nvPr>
            <p:ph type="title"/>
          </p:nvPr>
        </p:nvSpPr>
        <p:spPr/>
        <p:txBody>
          <a:bodyPr/>
          <a:lstStyle/>
          <a:p>
            <a:r>
              <a:rPr lang="en-US" dirty="0"/>
              <a:t>3. Color is Key</a:t>
            </a:r>
          </a:p>
        </p:txBody>
      </p:sp>
      <p:pic>
        <p:nvPicPr>
          <p:cNvPr id="5" name="Content Placeholder 4" descr="A close up of a colorful wall&#10;&#10;Description automatically generated">
            <a:extLst>
              <a:ext uri="{FF2B5EF4-FFF2-40B4-BE49-F238E27FC236}">
                <a16:creationId xmlns:a16="http://schemas.microsoft.com/office/drawing/2014/main" id="{860F73DD-0CD1-4AC1-9360-7A51DFDF95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642" y="1690688"/>
            <a:ext cx="5362468" cy="4351338"/>
          </a:xfrm>
        </p:spPr>
      </p:pic>
      <p:sp>
        <p:nvSpPr>
          <p:cNvPr id="3" name="TextBox 2">
            <a:extLst>
              <a:ext uri="{FF2B5EF4-FFF2-40B4-BE49-F238E27FC236}">
                <a16:creationId xmlns:a16="http://schemas.microsoft.com/office/drawing/2014/main" id="{908B44D5-3949-455B-9ABE-160FB00483B5}"/>
              </a:ext>
            </a:extLst>
          </p:cNvPr>
          <p:cNvSpPr txBox="1"/>
          <p:nvPr/>
        </p:nvSpPr>
        <p:spPr>
          <a:xfrm>
            <a:off x="6885710" y="1281034"/>
            <a:ext cx="4602480" cy="5170646"/>
          </a:xfrm>
          <a:prstGeom prst="rect">
            <a:avLst/>
          </a:prstGeom>
          <a:noFill/>
        </p:spPr>
        <p:txBody>
          <a:bodyPr wrap="square" rtlCol="0">
            <a:spAutoFit/>
          </a:bodyPr>
          <a:lstStyle/>
          <a:p>
            <a:r>
              <a:rPr lang="en-US" sz="2400" b="1" dirty="0"/>
              <a:t>Colors can evoke a wide range of emotions, with studies consistently showing a link between certain colors and certain emotions.</a:t>
            </a:r>
          </a:p>
          <a:p>
            <a:endParaRPr lang="en-US" sz="2400" b="1" dirty="0">
              <a:solidFill>
                <a:srgbClr val="0070C0"/>
              </a:solidFill>
            </a:endParaRPr>
          </a:p>
          <a:p>
            <a:r>
              <a:rPr lang="en-US" sz="2400" b="1" dirty="0">
                <a:solidFill>
                  <a:srgbClr val="0070C0"/>
                </a:solidFill>
              </a:rPr>
              <a:t>One of the most infamous examples is </a:t>
            </a:r>
            <a:r>
              <a:rPr lang="en-US" sz="2400" b="1" dirty="0">
                <a:solidFill>
                  <a:srgbClr val="FF0000"/>
                </a:solidFill>
              </a:rPr>
              <a:t>Coca Cola’s use of the color red.</a:t>
            </a:r>
          </a:p>
          <a:p>
            <a:endParaRPr lang="en-US" sz="2400" b="1" dirty="0">
              <a:solidFill>
                <a:srgbClr val="0070C0"/>
              </a:solidFill>
            </a:endParaRPr>
          </a:p>
          <a:p>
            <a:r>
              <a:rPr lang="en-US" sz="2400" b="1" dirty="0">
                <a:solidFill>
                  <a:srgbClr val="0070C0"/>
                </a:solidFill>
              </a:rPr>
              <a:t>Cool blues, </a:t>
            </a:r>
            <a:r>
              <a:rPr lang="en-US" sz="2400" b="1" dirty="0"/>
              <a:t>for example, are the go-to color if you wish to attract </a:t>
            </a:r>
            <a:r>
              <a:rPr lang="en-US" sz="2400" b="1" dirty="0">
                <a:solidFill>
                  <a:srgbClr val="0070C0"/>
                </a:solidFill>
              </a:rPr>
              <a:t>professionals.</a:t>
            </a:r>
          </a:p>
          <a:p>
            <a:endParaRPr lang="en-US" dirty="0"/>
          </a:p>
        </p:txBody>
      </p:sp>
    </p:spTree>
    <p:extLst>
      <p:ext uri="{BB962C8B-B14F-4D97-AF65-F5344CB8AC3E}">
        <p14:creationId xmlns:p14="http://schemas.microsoft.com/office/powerpoint/2010/main" val="173612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C8E4BA-A616-43FD-8838-7175B8C3F1E8}"/>
              </a:ext>
            </a:extLst>
          </p:cNvPr>
          <p:cNvSpPr/>
          <p:nvPr/>
        </p:nvSpPr>
        <p:spPr>
          <a:xfrm>
            <a:off x="0" y="0"/>
            <a:ext cx="12192000" cy="6858000"/>
          </a:xfrm>
          <a:prstGeom prst="rect">
            <a:avLst/>
          </a:prstGeom>
          <a:solidFill>
            <a:srgbClr val="D3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7DD38B-DA17-4F86-916D-539459697F58}"/>
              </a:ext>
            </a:extLst>
          </p:cNvPr>
          <p:cNvPicPr>
            <a:picLocks noChangeAspect="1"/>
          </p:cNvPicPr>
          <p:nvPr/>
        </p:nvPicPr>
        <p:blipFill rotWithShape="1">
          <a:blip r:embed="rId2">
            <a:extLst>
              <a:ext uri="{28A0092B-C50C-407E-A947-70E740481C1C}">
                <a14:useLocalDpi xmlns:a14="http://schemas.microsoft.com/office/drawing/2010/main" val="0"/>
              </a:ext>
            </a:extLst>
          </a:blip>
          <a:srcRect l="913" t="25846" r="559" b="57552"/>
          <a:stretch/>
        </p:blipFill>
        <p:spPr>
          <a:xfrm>
            <a:off x="0" y="207019"/>
            <a:ext cx="12192001" cy="5983192"/>
          </a:xfrm>
          <a:prstGeom prst="rect">
            <a:avLst/>
          </a:prstGeom>
        </p:spPr>
      </p:pic>
      <p:sp>
        <p:nvSpPr>
          <p:cNvPr id="3" name="TextBox 2">
            <a:extLst>
              <a:ext uri="{FF2B5EF4-FFF2-40B4-BE49-F238E27FC236}">
                <a16:creationId xmlns:a16="http://schemas.microsoft.com/office/drawing/2014/main" id="{8628A1BF-4059-45B6-B01B-874BB33402A4}"/>
              </a:ext>
            </a:extLst>
          </p:cNvPr>
          <p:cNvSpPr txBox="1"/>
          <p:nvPr/>
        </p:nvSpPr>
        <p:spPr>
          <a:xfrm>
            <a:off x="908859" y="6281650"/>
            <a:ext cx="10950632" cy="369332"/>
          </a:xfrm>
          <a:prstGeom prst="rect">
            <a:avLst/>
          </a:prstGeom>
          <a:noFill/>
        </p:spPr>
        <p:txBody>
          <a:bodyPr wrap="square" rtlCol="0">
            <a:spAutoFit/>
          </a:bodyPr>
          <a:lstStyle/>
          <a:p>
            <a:r>
              <a:rPr lang="en-US" sz="900" dirty="0"/>
              <a:t>https://www.bing.com/images/search?view=detailV2&amp;id=86C1CF67595628F6417D6C8B887F9E98863277EE&amp;thid=OIP.Ep39C0-SglGHTRRRlLyfGQHajD&amp;mediaurl=http%3A%2F%2Fwww.fabiopiccigallo.com%2Fwp-content%2Fuploads%2F2014%2F06%2Fcolor-purchases-lrg.png&amp;exph=4734&amp;expw=1000&amp;q=color+and+purchases&amp;selectedindex=0&amp;qpvt=color+and+purchases&amp;ajaxhist=0&amp;vt=0&amp;eim=1,2,6</a:t>
            </a:r>
          </a:p>
        </p:txBody>
      </p:sp>
    </p:spTree>
    <p:extLst>
      <p:ext uri="{BB962C8B-B14F-4D97-AF65-F5344CB8AC3E}">
        <p14:creationId xmlns:p14="http://schemas.microsoft.com/office/powerpoint/2010/main" val="288669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73AD-7ED1-4F35-80C0-26DC6CCC07BF}"/>
              </a:ext>
            </a:extLst>
          </p:cNvPr>
          <p:cNvSpPr>
            <a:spLocks noGrp="1"/>
          </p:cNvSpPr>
          <p:nvPr>
            <p:ph type="title"/>
          </p:nvPr>
        </p:nvSpPr>
        <p:spPr/>
        <p:txBody>
          <a:bodyPr/>
          <a:lstStyle/>
          <a:p>
            <a:r>
              <a:rPr lang="en-US" dirty="0"/>
              <a:t>Sound and color</a:t>
            </a:r>
          </a:p>
        </p:txBody>
      </p:sp>
      <p:sp>
        <p:nvSpPr>
          <p:cNvPr id="3" name="Content Placeholder 2">
            <a:extLst>
              <a:ext uri="{FF2B5EF4-FFF2-40B4-BE49-F238E27FC236}">
                <a16:creationId xmlns:a16="http://schemas.microsoft.com/office/drawing/2014/main" id="{892F22C5-21A8-4C59-9331-7C156D1ACF4E}"/>
              </a:ext>
            </a:extLst>
          </p:cNvPr>
          <p:cNvSpPr>
            <a:spLocks noGrp="1"/>
          </p:cNvSpPr>
          <p:nvPr>
            <p:ph idx="1"/>
          </p:nvPr>
        </p:nvSpPr>
        <p:spPr>
          <a:xfrm>
            <a:off x="494088" y="1456113"/>
            <a:ext cx="7646843" cy="4694527"/>
          </a:xfrm>
        </p:spPr>
        <p:txBody>
          <a:bodyPr>
            <a:normAutofit fontScale="85000" lnSpcReduction="20000"/>
          </a:bodyPr>
          <a:lstStyle/>
          <a:p>
            <a:r>
              <a:rPr lang="en-US" dirty="0"/>
              <a:t>Psychologists and neuroscientists have known for years, which is that </a:t>
            </a:r>
            <a:r>
              <a:rPr lang="en-US" b="1" dirty="0">
                <a:solidFill>
                  <a:srgbClr val="0070C0"/>
                </a:solidFill>
              </a:rPr>
              <a:t>sound and color </a:t>
            </a:r>
            <a:r>
              <a:rPr lang="en-US" dirty="0"/>
              <a:t>can have significant impact on the human brain. Moreover, sight and sound appear to be </a:t>
            </a:r>
            <a:r>
              <a:rPr lang="en-US" b="1" dirty="0">
                <a:solidFill>
                  <a:srgbClr val="0070C0"/>
                </a:solidFill>
              </a:rPr>
              <a:t>strongly intertwined</a:t>
            </a:r>
            <a:r>
              <a:rPr lang="en-US" dirty="0"/>
              <a:t>.</a:t>
            </a:r>
          </a:p>
          <a:p>
            <a:r>
              <a:rPr lang="en-US" dirty="0"/>
              <a:t>To illustrate this fact in the context of neuromarketing, a study was done in a supermarket.</a:t>
            </a:r>
          </a:p>
          <a:p>
            <a:pPr lvl="1"/>
            <a:r>
              <a:rPr lang="en-US" dirty="0"/>
              <a:t>Researchers collaborated with a large supermarket to see if the sale in bananas could be influenced by manipulating shelve lightness and audio frequencies. The color lightness was manipulated by creating both white and black shelves to stock the bananas on.</a:t>
            </a:r>
          </a:p>
          <a:p>
            <a:pPr lvl="1"/>
            <a:r>
              <a:rPr lang="en-US" dirty="0"/>
              <a:t>The audio was manipulated by mixing the same supermarket music with either prominent high-or low pitched frequencies. </a:t>
            </a:r>
          </a:p>
          <a:p>
            <a:pPr lvl="1"/>
            <a:r>
              <a:rPr lang="en-US" dirty="0"/>
              <a:t>It turns out that the high pitched music made people buy almost twice as much bananas from the white shelf as opposed to the black shelf. The reverse effect was found with low frequency music and black shelfs.</a:t>
            </a:r>
          </a:p>
          <a:p>
            <a:endParaRPr lang="en-US" dirty="0"/>
          </a:p>
        </p:txBody>
      </p:sp>
      <p:sp>
        <p:nvSpPr>
          <p:cNvPr id="4" name="TextBox 3">
            <a:extLst>
              <a:ext uri="{FF2B5EF4-FFF2-40B4-BE49-F238E27FC236}">
                <a16:creationId xmlns:a16="http://schemas.microsoft.com/office/drawing/2014/main" id="{466BCDA2-ACB9-4BB6-911D-6045C30DE83C}"/>
              </a:ext>
            </a:extLst>
          </p:cNvPr>
          <p:cNvSpPr txBox="1"/>
          <p:nvPr/>
        </p:nvSpPr>
        <p:spPr>
          <a:xfrm>
            <a:off x="838200" y="6328756"/>
            <a:ext cx="8864350" cy="369332"/>
          </a:xfrm>
          <a:prstGeom prst="rect">
            <a:avLst/>
          </a:prstGeom>
          <a:noFill/>
        </p:spPr>
        <p:txBody>
          <a:bodyPr wrap="none" rtlCol="0">
            <a:spAutoFit/>
          </a:bodyPr>
          <a:lstStyle/>
          <a:p>
            <a:r>
              <a:rPr lang="en-US" dirty="0"/>
              <a:t>https://www.newneuromarketing.com/six-inspiring-examples-of-neuromarketing-done-right</a:t>
            </a:r>
          </a:p>
        </p:txBody>
      </p:sp>
      <p:pic>
        <p:nvPicPr>
          <p:cNvPr id="6" name="Picture 5">
            <a:extLst>
              <a:ext uri="{FF2B5EF4-FFF2-40B4-BE49-F238E27FC236}">
                <a16:creationId xmlns:a16="http://schemas.microsoft.com/office/drawing/2014/main" id="{4F8B10B5-9D09-420C-BE7B-233DE7C5E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0655" y="1314813"/>
            <a:ext cx="2700770" cy="2022729"/>
          </a:xfrm>
          <a:prstGeom prst="rect">
            <a:avLst/>
          </a:prstGeom>
        </p:spPr>
      </p:pic>
      <p:sp>
        <p:nvSpPr>
          <p:cNvPr id="7" name="TextBox 6">
            <a:extLst>
              <a:ext uri="{FF2B5EF4-FFF2-40B4-BE49-F238E27FC236}">
                <a16:creationId xmlns:a16="http://schemas.microsoft.com/office/drawing/2014/main" id="{E29C8319-A1D9-49C6-B6B4-84C5F261E250}"/>
              </a:ext>
            </a:extLst>
          </p:cNvPr>
          <p:cNvSpPr txBox="1"/>
          <p:nvPr/>
        </p:nvSpPr>
        <p:spPr>
          <a:xfrm>
            <a:off x="8361667" y="3515658"/>
            <a:ext cx="3378745" cy="1477328"/>
          </a:xfrm>
          <a:prstGeom prst="rect">
            <a:avLst/>
          </a:prstGeom>
          <a:noFill/>
        </p:spPr>
        <p:txBody>
          <a:bodyPr wrap="none" rtlCol="0">
            <a:spAutoFit/>
          </a:bodyPr>
          <a:lstStyle/>
          <a:p>
            <a:pPr algn="ctr"/>
            <a:r>
              <a:rPr lang="en-US" b="1" u="sng" dirty="0"/>
              <a:t>PEOPLE BOUGHT 2 X AS MUCH</a:t>
            </a:r>
          </a:p>
          <a:p>
            <a:pPr algn="ctr"/>
            <a:endParaRPr lang="en-US" dirty="0"/>
          </a:p>
          <a:p>
            <a:pPr algn="ctr"/>
            <a:r>
              <a:rPr lang="en-US" dirty="0"/>
              <a:t>High pitched music – White shelf</a:t>
            </a:r>
          </a:p>
          <a:p>
            <a:pPr algn="ctr"/>
            <a:endParaRPr lang="en-US" dirty="0"/>
          </a:p>
          <a:p>
            <a:pPr algn="ctr"/>
            <a:r>
              <a:rPr lang="en-US" dirty="0"/>
              <a:t>Low frequency music – Black shelf</a:t>
            </a:r>
          </a:p>
        </p:txBody>
      </p:sp>
    </p:spTree>
    <p:extLst>
      <p:ext uri="{BB962C8B-B14F-4D97-AF65-F5344CB8AC3E}">
        <p14:creationId xmlns:p14="http://schemas.microsoft.com/office/powerpoint/2010/main" val="100184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D14-41CC-447E-840D-300C074D5C3E}"/>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dirty="0"/>
              <a:t>4. Decision Paralysis</a:t>
            </a:r>
          </a:p>
        </p:txBody>
      </p:sp>
      <p:pic>
        <p:nvPicPr>
          <p:cNvPr id="5" name="Content Placeholder 4" descr="A picture containing table, indoor, food, sweet&#10;&#10;Description automatically generated">
            <a:extLst>
              <a:ext uri="{FF2B5EF4-FFF2-40B4-BE49-F238E27FC236}">
                <a16:creationId xmlns:a16="http://schemas.microsoft.com/office/drawing/2014/main" id="{0C5B2ACF-816C-41D5-8FC5-40E432E53B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201" r="23018" b="-1"/>
          <a:stretch/>
        </p:blipFill>
        <p:spPr>
          <a:xfrm>
            <a:off x="20" y="10"/>
            <a:ext cx="4635571" cy="6857990"/>
          </a:xfrm>
          <a:prstGeom prst="rect">
            <a:avLst/>
          </a:prstGeom>
          <a:effectLst/>
        </p:spPr>
      </p:pic>
      <p:sp>
        <p:nvSpPr>
          <p:cNvPr id="3" name="TextBox 2">
            <a:extLst>
              <a:ext uri="{FF2B5EF4-FFF2-40B4-BE49-F238E27FC236}">
                <a16:creationId xmlns:a16="http://schemas.microsoft.com/office/drawing/2014/main" id="{D78C26DA-10F3-486C-9CFE-402806B934EA}"/>
              </a:ext>
            </a:extLst>
          </p:cNvPr>
          <p:cNvSpPr txBox="1"/>
          <p:nvPr/>
        </p:nvSpPr>
        <p:spPr>
          <a:xfrm>
            <a:off x="5048559" y="2039862"/>
            <a:ext cx="6586489" cy="4288895"/>
          </a:xfrm>
          <a:prstGeom prst="rect">
            <a:avLst/>
          </a:prstGeom>
        </p:spPr>
        <p:txBody>
          <a:bodyPr vert="horz" lIns="91440" tIns="45720" rIns="91440" bIns="45720" rtlCol="0">
            <a:noAutofit/>
          </a:bodyPr>
          <a:lstStyle/>
          <a:p>
            <a:pPr>
              <a:lnSpc>
                <a:spcPct val="90000"/>
              </a:lnSpc>
              <a:spcAft>
                <a:spcPts val="600"/>
              </a:spcAft>
            </a:pPr>
            <a:r>
              <a:rPr lang="en-US" sz="2800" b="1" dirty="0">
                <a:solidFill>
                  <a:srgbClr val="0070C0"/>
                </a:solidFill>
              </a:rPr>
              <a:t>A study by Columbia University revealed that too many choices may actually be a deterrent for potential customers. Using different types of setups, they found that displays containing a wide array of options were less likely to get customers to stop.</a:t>
            </a:r>
          </a:p>
          <a:p>
            <a:pPr>
              <a:lnSpc>
                <a:spcPct val="90000"/>
              </a:lnSpc>
              <a:spcAft>
                <a:spcPts val="600"/>
              </a:spcAft>
            </a:pPr>
            <a:endParaRPr lang="en-US" sz="2800" b="1" dirty="0">
              <a:solidFill>
                <a:srgbClr val="0070C0"/>
              </a:solidFill>
            </a:endParaRPr>
          </a:p>
          <a:p>
            <a:pPr>
              <a:lnSpc>
                <a:spcPct val="90000"/>
              </a:lnSpc>
              <a:spcAft>
                <a:spcPts val="600"/>
              </a:spcAft>
            </a:pPr>
            <a:r>
              <a:rPr lang="en-US" sz="2800" b="1" dirty="0">
                <a:solidFill>
                  <a:srgbClr val="0070C0"/>
                </a:solidFill>
              </a:rPr>
              <a:t>Patients can be overwhelmed by too many choices.</a:t>
            </a:r>
          </a:p>
        </p:txBody>
      </p:sp>
    </p:spTree>
    <p:extLst>
      <p:ext uri="{BB962C8B-B14F-4D97-AF65-F5344CB8AC3E}">
        <p14:creationId xmlns:p14="http://schemas.microsoft.com/office/powerpoint/2010/main" val="92041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5ACE-765D-4E08-8BE1-76B110FDDAC9}"/>
              </a:ext>
            </a:extLst>
          </p:cNvPr>
          <p:cNvSpPr>
            <a:spLocks noGrp="1"/>
          </p:cNvSpPr>
          <p:nvPr>
            <p:ph type="title"/>
          </p:nvPr>
        </p:nvSpPr>
        <p:spPr>
          <a:xfrm>
            <a:off x="655320" y="365125"/>
            <a:ext cx="5120114" cy="1692794"/>
          </a:xfrm>
        </p:spPr>
        <p:txBody>
          <a:bodyPr>
            <a:normAutofit/>
          </a:bodyPr>
          <a:lstStyle/>
          <a:p>
            <a:r>
              <a:rPr lang="en-US" dirty="0"/>
              <a:t>5. Evaluating Satisfaction</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C0088F-98E1-43F0-9A3E-0531A8FE871B}"/>
              </a:ext>
            </a:extLst>
          </p:cNvPr>
          <p:cNvSpPr>
            <a:spLocks noGrp="1"/>
          </p:cNvSpPr>
          <p:nvPr>
            <p:ph idx="1"/>
          </p:nvPr>
        </p:nvSpPr>
        <p:spPr>
          <a:xfrm>
            <a:off x="655321" y="2575033"/>
            <a:ext cx="5120113" cy="3842385"/>
          </a:xfrm>
        </p:spPr>
        <p:txBody>
          <a:bodyPr>
            <a:noAutofit/>
          </a:bodyPr>
          <a:lstStyle/>
          <a:p>
            <a:r>
              <a:rPr lang="en-US" sz="2400" dirty="0"/>
              <a:t>Emotion Response Analysis (ERA) uses EEG imaging to identify the emotional response an individual has to a product, advertisement, etc.</a:t>
            </a:r>
          </a:p>
          <a:p>
            <a:r>
              <a:rPr lang="en-US" sz="2400" dirty="0"/>
              <a:t>Our level of engagement or emotional arousal in relation to a product is invaluable to the advertiser. </a:t>
            </a:r>
          </a:p>
          <a:p>
            <a:r>
              <a:rPr lang="en-US" sz="2400" dirty="0"/>
              <a:t>NET PROMOTER SCORE</a:t>
            </a:r>
          </a:p>
        </p:txBody>
      </p:sp>
      <p:pic>
        <p:nvPicPr>
          <p:cNvPr id="5" name="Picture 4" descr="A picture containing person, indoor&#10;&#10;Description automatically generated">
            <a:extLst>
              <a:ext uri="{FF2B5EF4-FFF2-40B4-BE49-F238E27FC236}">
                <a16:creationId xmlns:a16="http://schemas.microsoft.com/office/drawing/2014/main" id="{D01F923D-43A8-4D42-A9C9-5AA59E5703D9}"/>
              </a:ext>
            </a:extLst>
          </p:cNvPr>
          <p:cNvPicPr>
            <a:picLocks noChangeAspect="1"/>
          </p:cNvPicPr>
          <p:nvPr/>
        </p:nvPicPr>
        <p:blipFill rotWithShape="1">
          <a:blip r:embed="rId2">
            <a:extLst>
              <a:ext uri="{28A0092B-C50C-407E-A947-70E740481C1C}">
                <a14:useLocalDpi xmlns:a14="http://schemas.microsoft.com/office/drawing/2010/main" val="0"/>
              </a:ext>
            </a:extLst>
          </a:blip>
          <a:srcRect l="20902" r="1765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3027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F6AD4-7283-46FC-B1E4-18C33B63B7B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6. Loss Aversion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C09BAAB-0D43-4740-9982-BBFD116ECBA1}"/>
              </a:ext>
            </a:extLst>
          </p:cNvPr>
          <p:cNvGrpSpPr/>
          <p:nvPr/>
        </p:nvGrpSpPr>
        <p:grpSpPr>
          <a:xfrm>
            <a:off x="4878817" y="249382"/>
            <a:ext cx="7133112" cy="4804756"/>
            <a:chOff x="4895442" y="914400"/>
            <a:chExt cx="7133112" cy="4804756"/>
          </a:xfrm>
        </p:grpSpPr>
        <p:pic>
          <p:nvPicPr>
            <p:cNvPr id="4" name="Picture 3" descr="A close up of text on a white background&#10;&#10;Description automatically generated">
              <a:extLst>
                <a:ext uri="{FF2B5EF4-FFF2-40B4-BE49-F238E27FC236}">
                  <a16:creationId xmlns:a16="http://schemas.microsoft.com/office/drawing/2014/main" id="{C69058F3-B66B-43EA-AC2D-4A147AFC0B32}"/>
                </a:ext>
              </a:extLst>
            </p:cNvPr>
            <p:cNvPicPr>
              <a:picLocks noChangeAspect="1"/>
            </p:cNvPicPr>
            <p:nvPr/>
          </p:nvPicPr>
          <p:blipFill rotWithShape="1">
            <a:blip r:embed="rId3">
              <a:extLst>
                <a:ext uri="{28A0092B-C50C-407E-A947-70E740481C1C}">
                  <a14:useLocalDpi xmlns:a14="http://schemas.microsoft.com/office/drawing/2010/main" val="0"/>
                </a:ext>
              </a:extLst>
            </a:blip>
            <a:srcRect b="3774"/>
            <a:stretch/>
          </p:blipFill>
          <p:spPr>
            <a:xfrm>
              <a:off x="4895442" y="914400"/>
              <a:ext cx="7133112" cy="4804756"/>
            </a:xfrm>
            <a:prstGeom prst="rect">
              <a:avLst/>
            </a:prstGeom>
          </p:spPr>
        </p:pic>
        <p:sp>
          <p:nvSpPr>
            <p:cNvPr id="8" name="Rectangle 7">
              <a:extLst>
                <a:ext uri="{FF2B5EF4-FFF2-40B4-BE49-F238E27FC236}">
                  <a16:creationId xmlns:a16="http://schemas.microsoft.com/office/drawing/2014/main" id="{9C893F7F-81B5-4721-A43D-E2559A408298}"/>
                </a:ext>
              </a:extLst>
            </p:cNvPr>
            <p:cNvSpPr/>
            <p:nvPr/>
          </p:nvSpPr>
          <p:spPr>
            <a:xfrm>
              <a:off x="10296698" y="5480858"/>
              <a:ext cx="1731856" cy="2382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7D2F2FC-383B-49A2-8B59-3E6FB8F9E37A}"/>
              </a:ext>
            </a:extLst>
          </p:cNvPr>
          <p:cNvSpPr txBox="1"/>
          <p:nvPr/>
        </p:nvSpPr>
        <p:spPr>
          <a:xfrm>
            <a:off x="7038110" y="5223623"/>
            <a:ext cx="3363293"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Framing</a:t>
            </a:r>
          </a:p>
          <a:p>
            <a:pPr marL="285750" indent="-285750">
              <a:buFont typeface="Arial" panose="020B0604020202020204" pitchFamily="34" charset="0"/>
              <a:buChar char="•"/>
            </a:pPr>
            <a:r>
              <a:rPr lang="en-US" sz="2800" dirty="0"/>
              <a:t>Buy before it’s gone</a:t>
            </a:r>
          </a:p>
          <a:p>
            <a:pPr marL="285750" indent="-285750">
              <a:buFont typeface="Arial" panose="020B0604020202020204" pitchFamily="34" charset="0"/>
              <a:buChar char="•"/>
            </a:pPr>
            <a:r>
              <a:rPr lang="en-US" sz="2800" dirty="0"/>
              <a:t>Limited edition</a:t>
            </a:r>
          </a:p>
        </p:txBody>
      </p:sp>
      <p:sp>
        <p:nvSpPr>
          <p:cNvPr id="13" name="TextBox 12">
            <a:extLst>
              <a:ext uri="{FF2B5EF4-FFF2-40B4-BE49-F238E27FC236}">
                <a16:creationId xmlns:a16="http://schemas.microsoft.com/office/drawing/2014/main" id="{0C6230C7-A52B-48B6-AF29-5847F7FF7E18}"/>
              </a:ext>
            </a:extLst>
          </p:cNvPr>
          <p:cNvSpPr txBox="1"/>
          <p:nvPr/>
        </p:nvSpPr>
        <p:spPr>
          <a:xfrm>
            <a:off x="737165" y="4018556"/>
            <a:ext cx="3600317" cy="2308324"/>
          </a:xfrm>
          <a:prstGeom prst="rect">
            <a:avLst/>
          </a:prstGeom>
          <a:noFill/>
        </p:spPr>
        <p:txBody>
          <a:bodyPr wrap="square" rtlCol="0">
            <a:spAutoFit/>
          </a:bodyPr>
          <a:lstStyle/>
          <a:p>
            <a:r>
              <a:rPr lang="en-US" dirty="0">
                <a:solidFill>
                  <a:srgbClr val="FFFF00"/>
                </a:solidFill>
              </a:rPr>
              <a:t>People with a high need for uniqueness prefer to hear what they will miss when they don’t buy the product.</a:t>
            </a:r>
          </a:p>
          <a:p>
            <a:endParaRPr lang="en-US" dirty="0">
              <a:solidFill>
                <a:srgbClr val="FFFF00"/>
              </a:solidFill>
            </a:endParaRPr>
          </a:p>
          <a:p>
            <a:r>
              <a:rPr lang="en-US" dirty="0">
                <a:solidFill>
                  <a:srgbClr val="FFFF00"/>
                </a:solidFill>
              </a:rPr>
              <a:t>People with low need for uniqueness need to hear what there is to gain from buying it.</a:t>
            </a:r>
          </a:p>
        </p:txBody>
      </p:sp>
    </p:spTree>
    <p:extLst>
      <p:ext uri="{BB962C8B-B14F-4D97-AF65-F5344CB8AC3E}">
        <p14:creationId xmlns:p14="http://schemas.microsoft.com/office/powerpoint/2010/main" val="33108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C3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94C76-E39F-4592-8883-59ED80CBAA67}"/>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7. Anchoring</a:t>
            </a:r>
          </a:p>
        </p:txBody>
      </p:sp>
      <p:pic>
        <p:nvPicPr>
          <p:cNvPr id="5" name="Content Placeholder 4" descr="A picture containing outdoor, sky&#10;&#10;Description automatically generated">
            <a:extLst>
              <a:ext uri="{FF2B5EF4-FFF2-40B4-BE49-F238E27FC236}">
                <a16:creationId xmlns:a16="http://schemas.microsoft.com/office/drawing/2014/main" id="{131259E6-308F-4893-B2CF-56AD967289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820"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1DCADAC-3CC6-4D42-9232-87F7FEBAE21B}"/>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solidFill>
                  <a:srgbClr val="FFFFFF"/>
                </a:solidFill>
              </a:rPr>
              <a:t>The first piece of information your patient receives is highly important. It can become the basis for any subsequent decision making and set the tone for purchasing behavior. </a:t>
            </a:r>
          </a:p>
          <a:p>
            <a:pPr indent="-228600">
              <a:lnSpc>
                <a:spcPct val="90000"/>
              </a:lnSpc>
              <a:spcAft>
                <a:spcPts val="600"/>
              </a:spcAft>
              <a:buFont typeface="Arial" panose="020B0604020202020204" pitchFamily="34" charset="0"/>
              <a:buChar char="•"/>
            </a:pPr>
            <a:endParaRPr lang="en-US" sz="1900">
              <a:solidFill>
                <a:srgbClr val="FFFFFF"/>
              </a:solidFill>
            </a:endParaRPr>
          </a:p>
          <a:p>
            <a:pPr indent="-228600">
              <a:lnSpc>
                <a:spcPct val="90000"/>
              </a:lnSpc>
              <a:spcAft>
                <a:spcPts val="600"/>
              </a:spcAft>
              <a:buFont typeface="Arial" panose="020B0604020202020204" pitchFamily="34" charset="0"/>
              <a:buChar char="•"/>
            </a:pPr>
            <a:r>
              <a:rPr lang="en-US" sz="1900">
                <a:solidFill>
                  <a:srgbClr val="FFFFFF"/>
                </a:solidFill>
              </a:rPr>
              <a:t>Neuroscientists have discovered a flaw in the workings of the mind, and how it reaches decisions. </a:t>
            </a:r>
          </a:p>
          <a:p>
            <a:pPr indent="-228600">
              <a:lnSpc>
                <a:spcPct val="90000"/>
              </a:lnSpc>
              <a:spcAft>
                <a:spcPts val="600"/>
              </a:spcAft>
              <a:buFont typeface="Arial" panose="020B0604020202020204" pitchFamily="34" charset="0"/>
              <a:buChar char="•"/>
            </a:pPr>
            <a:endParaRPr lang="en-US" sz="1900">
              <a:solidFill>
                <a:srgbClr val="FFFFFF"/>
              </a:solidFill>
            </a:endParaRPr>
          </a:p>
          <a:p>
            <a:pPr indent="-228600">
              <a:lnSpc>
                <a:spcPct val="90000"/>
              </a:lnSpc>
              <a:spcAft>
                <a:spcPts val="600"/>
              </a:spcAft>
              <a:buFont typeface="Arial" panose="020B0604020202020204" pitchFamily="34" charset="0"/>
              <a:buChar char="•"/>
            </a:pPr>
            <a:r>
              <a:rPr lang="en-US" sz="1900">
                <a:solidFill>
                  <a:srgbClr val="FFFFFF"/>
                </a:solidFill>
              </a:rPr>
              <a:t>As individuals, we are rarely able to evaluate the value of something based on its intrinsic worth, but instead compare it with the surrounding options.</a:t>
            </a:r>
          </a:p>
        </p:txBody>
      </p:sp>
    </p:spTree>
    <p:extLst>
      <p:ext uri="{BB962C8B-B14F-4D97-AF65-F5344CB8AC3E}">
        <p14:creationId xmlns:p14="http://schemas.microsoft.com/office/powerpoint/2010/main" val="270931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E4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C29FFF-B777-4181-9B01-B72E1C56F1F6}"/>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8. The Need for Speed</a:t>
            </a:r>
          </a:p>
        </p:txBody>
      </p:sp>
      <p:pic>
        <p:nvPicPr>
          <p:cNvPr id="5" name="Content Placeholder 4" descr="A city at night&#10;&#10;Description automatically generated">
            <a:extLst>
              <a:ext uri="{FF2B5EF4-FFF2-40B4-BE49-F238E27FC236}">
                <a16:creationId xmlns:a16="http://schemas.microsoft.com/office/drawing/2014/main" id="{178CA5C1-C407-46E8-A3D1-4F7003F322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542" r="1" b="6280"/>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7628921-EEA4-45CD-9A53-336E6E68D073}"/>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algn="ctr">
              <a:lnSpc>
                <a:spcPct val="90000"/>
              </a:lnSpc>
              <a:spcAft>
                <a:spcPts val="600"/>
              </a:spcAft>
            </a:pPr>
            <a:r>
              <a:rPr lang="en-US" sz="3200" dirty="0">
                <a:solidFill>
                  <a:srgbClr val="FFFFFF"/>
                </a:solidFill>
              </a:rPr>
              <a:t>PayPal conducted a study which found that the promise of </a:t>
            </a:r>
            <a:r>
              <a:rPr lang="en-US" sz="3200" b="1" dirty="0">
                <a:solidFill>
                  <a:srgbClr val="FFFF00"/>
                </a:solidFill>
              </a:rPr>
              <a:t>convenience</a:t>
            </a:r>
            <a:r>
              <a:rPr lang="en-US" sz="3200" dirty="0">
                <a:solidFill>
                  <a:srgbClr val="FFFFFF"/>
                </a:solidFill>
              </a:rPr>
              <a:t> activated the brain more than </a:t>
            </a:r>
            <a:r>
              <a:rPr lang="en-US" sz="3200" dirty="0">
                <a:solidFill>
                  <a:srgbClr val="FFFF00"/>
                </a:solidFill>
              </a:rPr>
              <a:t>security</a:t>
            </a:r>
            <a:r>
              <a:rPr lang="en-US" sz="3200" dirty="0">
                <a:solidFill>
                  <a:srgbClr val="FFFFFF"/>
                </a:solidFill>
              </a:rPr>
              <a:t>.</a:t>
            </a:r>
          </a:p>
        </p:txBody>
      </p:sp>
      <p:sp>
        <p:nvSpPr>
          <p:cNvPr id="8" name="TextBox 7">
            <a:extLst>
              <a:ext uri="{FF2B5EF4-FFF2-40B4-BE49-F238E27FC236}">
                <a16:creationId xmlns:a16="http://schemas.microsoft.com/office/drawing/2014/main" id="{9C3B83C0-EEFB-4F7F-838B-D5313A0F152A}"/>
              </a:ext>
            </a:extLst>
          </p:cNvPr>
          <p:cNvSpPr txBox="1"/>
          <p:nvPr/>
        </p:nvSpPr>
        <p:spPr>
          <a:xfrm>
            <a:off x="456138" y="6084505"/>
            <a:ext cx="6987490" cy="307777"/>
          </a:xfrm>
          <a:prstGeom prst="rect">
            <a:avLst/>
          </a:prstGeom>
          <a:noFill/>
        </p:spPr>
        <p:txBody>
          <a:bodyPr wrap="none" rtlCol="0">
            <a:spAutoFit/>
          </a:bodyPr>
          <a:lstStyle/>
          <a:p>
            <a:r>
              <a:rPr lang="en-US" sz="1400" dirty="0"/>
              <a:t>http://www.straylight.se/tbt-remembering-five-of-the-best-known-cases-in-neuromarketing/</a:t>
            </a:r>
          </a:p>
        </p:txBody>
      </p:sp>
    </p:spTree>
    <p:extLst>
      <p:ext uri="{BB962C8B-B14F-4D97-AF65-F5344CB8AC3E}">
        <p14:creationId xmlns:p14="http://schemas.microsoft.com/office/powerpoint/2010/main" val="4248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C25EC-242D-4416-98B3-DE92DDAE517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9. Reward and Punishment</a:t>
            </a:r>
          </a:p>
        </p:txBody>
      </p:sp>
      <p:pic>
        <p:nvPicPr>
          <p:cNvPr id="5" name="Content Placeholder 4" descr="A picture containing person, wall, indoor, man&#10;&#10;Description automatically generated">
            <a:extLst>
              <a:ext uri="{FF2B5EF4-FFF2-40B4-BE49-F238E27FC236}">
                <a16:creationId xmlns:a16="http://schemas.microsoft.com/office/drawing/2014/main" id="{E44D206C-F8F4-4A66-B52C-B95BA8E027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249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5B315FE-5625-4246-A2CE-4EC6B1B6FB93}"/>
              </a:ext>
            </a:extLst>
          </p:cNvPr>
          <p:cNvSpPr txBox="1"/>
          <p:nvPr/>
        </p:nvSpPr>
        <p:spPr>
          <a:xfrm>
            <a:off x="7769629" y="570807"/>
            <a:ext cx="3898115" cy="5724698"/>
          </a:xfrm>
          <a:prstGeom prst="rect">
            <a:avLst/>
          </a:prstGeom>
        </p:spPr>
        <p:txBody>
          <a:bodyPr vert="horz" lIns="91440" tIns="45720" rIns="91440" bIns="45720" rtlCol="0" anchor="ctr">
            <a:normAutofit lnSpcReduction="10000"/>
          </a:bodyPr>
          <a:lstStyle/>
          <a:p>
            <a:pPr>
              <a:lnSpc>
                <a:spcPct val="90000"/>
              </a:lnSpc>
              <a:spcAft>
                <a:spcPts val="600"/>
              </a:spcAft>
            </a:pPr>
            <a:r>
              <a:rPr lang="en-US" sz="2200" dirty="0">
                <a:solidFill>
                  <a:srgbClr val="FFFF00"/>
                </a:solidFill>
              </a:rPr>
              <a:t>Video game design uses reward and punishment in order to make engaging games and to keep people playing them. </a:t>
            </a:r>
          </a:p>
          <a:p>
            <a:pPr>
              <a:lnSpc>
                <a:spcPct val="90000"/>
              </a:lnSpc>
              <a:spcAft>
                <a:spcPts val="600"/>
              </a:spcAft>
            </a:pPr>
            <a:endParaRPr lang="en-US" sz="2200" dirty="0">
              <a:solidFill>
                <a:srgbClr val="FFFF00"/>
              </a:solidFill>
            </a:endParaRPr>
          </a:p>
          <a:p>
            <a:pPr>
              <a:lnSpc>
                <a:spcPct val="90000"/>
              </a:lnSpc>
              <a:spcAft>
                <a:spcPts val="600"/>
              </a:spcAft>
            </a:pPr>
            <a:r>
              <a:rPr lang="en-US" sz="2200" dirty="0">
                <a:solidFill>
                  <a:srgbClr val="FFFF00"/>
                </a:solidFill>
              </a:rPr>
              <a:t>By increasing the reward presented by the game, the action may also increase the levels of dopamine within the brain. </a:t>
            </a:r>
          </a:p>
          <a:p>
            <a:pPr>
              <a:lnSpc>
                <a:spcPct val="90000"/>
              </a:lnSpc>
              <a:spcAft>
                <a:spcPts val="600"/>
              </a:spcAft>
            </a:pPr>
            <a:endParaRPr lang="en-US" sz="2200" dirty="0">
              <a:solidFill>
                <a:srgbClr val="FFFF00"/>
              </a:solidFill>
            </a:endParaRPr>
          </a:p>
          <a:p>
            <a:pPr>
              <a:lnSpc>
                <a:spcPct val="90000"/>
              </a:lnSpc>
              <a:spcAft>
                <a:spcPts val="600"/>
              </a:spcAft>
            </a:pPr>
            <a:r>
              <a:rPr lang="en-US" sz="2200" dirty="0">
                <a:solidFill>
                  <a:srgbClr val="FFFF00"/>
                </a:solidFill>
              </a:rPr>
              <a:t>Dopamine is associated with pleasure and positive associations.</a:t>
            </a:r>
          </a:p>
          <a:p>
            <a:pPr>
              <a:lnSpc>
                <a:spcPct val="90000"/>
              </a:lnSpc>
              <a:spcAft>
                <a:spcPts val="600"/>
              </a:spcAft>
            </a:pPr>
            <a:endParaRPr lang="en-US" sz="2200" dirty="0">
              <a:solidFill>
                <a:srgbClr val="FFFF00"/>
              </a:solidFill>
            </a:endParaRPr>
          </a:p>
          <a:p>
            <a:pPr>
              <a:lnSpc>
                <a:spcPct val="90000"/>
              </a:lnSpc>
              <a:spcAft>
                <a:spcPts val="600"/>
              </a:spcAft>
            </a:pPr>
            <a:r>
              <a:rPr lang="en-US" sz="2200" b="1" dirty="0">
                <a:solidFill>
                  <a:srgbClr val="FFFF00"/>
                </a:solidFill>
              </a:rPr>
              <a:t>Takeaway:</a:t>
            </a:r>
            <a:r>
              <a:rPr lang="en-US" sz="2200" dirty="0">
                <a:solidFill>
                  <a:srgbClr val="FFFF00"/>
                </a:solidFill>
              </a:rPr>
              <a:t> Create a pleasurable experience for patients to keep them attached and coming back.</a:t>
            </a:r>
          </a:p>
          <a:p>
            <a:pPr indent="-228600">
              <a:lnSpc>
                <a:spcPct val="90000"/>
              </a:lnSpc>
              <a:spcAft>
                <a:spcPts val="600"/>
              </a:spcAft>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254399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This power point presentation was created by </a:t>
            </a:r>
          </a:p>
          <a:p>
            <a:pPr marL="0" indent="0" algn="ctr">
              <a:buNone/>
            </a:pPr>
            <a:endParaRPr lang="en-US" dirty="0"/>
          </a:p>
          <a:p>
            <a:pPr marL="0" indent="0" algn="ctr">
              <a:buNone/>
            </a:pPr>
            <a:r>
              <a:rPr lang="en-US" b="1" i="1" dirty="0"/>
              <a:t>Mark R. Wright, OD, FCOVD</a:t>
            </a:r>
          </a:p>
          <a:p>
            <a:pPr marL="0" indent="0" algn="ctr">
              <a:buNone/>
            </a:pPr>
            <a:endParaRPr lang="en-US" dirty="0"/>
          </a:p>
          <a:p>
            <a:pPr marL="0" indent="0" algn="ctr">
              <a:buNone/>
            </a:pPr>
            <a:r>
              <a:rPr lang="en-US" sz="1800" dirty="0"/>
              <a:t>Copyright 2019 – Progressive Publishing Company – All rights reserved</a:t>
            </a:r>
          </a:p>
        </p:txBody>
      </p:sp>
    </p:spTree>
    <p:extLst>
      <p:ext uri="{BB962C8B-B14F-4D97-AF65-F5344CB8AC3E}">
        <p14:creationId xmlns:p14="http://schemas.microsoft.com/office/powerpoint/2010/main" val="100596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0F9E-9CBE-4479-8F96-0CE6D4D315B9}"/>
              </a:ext>
            </a:extLst>
          </p:cNvPr>
          <p:cNvSpPr>
            <a:spLocks noGrp="1"/>
          </p:cNvSpPr>
          <p:nvPr>
            <p:ph type="title"/>
          </p:nvPr>
        </p:nvSpPr>
        <p:spPr>
          <a:xfrm>
            <a:off x="4965430" y="629268"/>
            <a:ext cx="6586491" cy="1286160"/>
          </a:xfrm>
        </p:spPr>
        <p:txBody>
          <a:bodyPr anchor="b">
            <a:normAutofit/>
          </a:bodyPr>
          <a:lstStyle/>
          <a:p>
            <a:r>
              <a:rPr lang="en-US" b="1" dirty="0">
                <a:solidFill>
                  <a:srgbClr val="0070C0"/>
                </a:solidFill>
              </a:rPr>
              <a:t>Reward and Punishment</a:t>
            </a:r>
          </a:p>
        </p:txBody>
      </p:sp>
      <p:pic>
        <p:nvPicPr>
          <p:cNvPr id="6" name="Picture 5" descr="A close up of a sign&#10;&#10;Description automatically generated">
            <a:extLst>
              <a:ext uri="{FF2B5EF4-FFF2-40B4-BE49-F238E27FC236}">
                <a16:creationId xmlns:a16="http://schemas.microsoft.com/office/drawing/2014/main" id="{AA09270E-D425-4249-973B-41EEC07789A9}"/>
              </a:ext>
            </a:extLst>
          </p:cNvPr>
          <p:cNvPicPr>
            <a:picLocks noChangeAspect="1"/>
          </p:cNvPicPr>
          <p:nvPr/>
        </p:nvPicPr>
        <p:blipFill rotWithShape="1">
          <a:blip r:embed="rId2">
            <a:extLst>
              <a:ext uri="{28A0092B-C50C-407E-A947-70E740481C1C}">
                <a14:useLocalDpi xmlns:a14="http://schemas.microsoft.com/office/drawing/2010/main" val="0"/>
              </a:ext>
            </a:extLst>
          </a:blip>
          <a:srcRect l="17102" r="15304"/>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382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7711B0-952B-4172-85B8-051616EE0213}"/>
              </a:ext>
            </a:extLst>
          </p:cNvPr>
          <p:cNvSpPr>
            <a:spLocks noGrp="1"/>
          </p:cNvSpPr>
          <p:nvPr>
            <p:ph idx="1"/>
          </p:nvPr>
        </p:nvSpPr>
        <p:spPr>
          <a:xfrm>
            <a:off x="4965432" y="2272146"/>
            <a:ext cx="6777681" cy="3785419"/>
          </a:xfrm>
        </p:spPr>
        <p:txBody>
          <a:bodyPr>
            <a:normAutofit/>
          </a:bodyPr>
          <a:lstStyle/>
          <a:p>
            <a:r>
              <a:rPr lang="en-US" sz="2400" dirty="0"/>
              <a:t>Use delayed rewards, like a certain amount of points with each purchase that can be converted into credit at a later point.</a:t>
            </a:r>
          </a:p>
          <a:p>
            <a:r>
              <a:rPr lang="en-US" sz="2400" dirty="0"/>
              <a:t>Has a company ever congratulated you with a checkmark or even exclaiming ‘great choice’ after putting an item in your basket?</a:t>
            </a:r>
          </a:p>
          <a:p>
            <a:r>
              <a:rPr lang="en-US" sz="2400" dirty="0"/>
              <a:t>Or have you ever received a free gift if you order before tomorrow? </a:t>
            </a:r>
          </a:p>
          <a:p>
            <a:r>
              <a:rPr lang="en-US" sz="2400" dirty="0"/>
              <a:t>If you did, you witnessed effective neuromarketing.</a:t>
            </a:r>
          </a:p>
        </p:txBody>
      </p:sp>
      <p:sp>
        <p:nvSpPr>
          <p:cNvPr id="8" name="TextBox 7">
            <a:extLst>
              <a:ext uri="{FF2B5EF4-FFF2-40B4-BE49-F238E27FC236}">
                <a16:creationId xmlns:a16="http://schemas.microsoft.com/office/drawing/2014/main" id="{229166AA-6C14-487C-B801-77A3A27BE9C9}"/>
              </a:ext>
            </a:extLst>
          </p:cNvPr>
          <p:cNvSpPr txBox="1"/>
          <p:nvPr/>
        </p:nvSpPr>
        <p:spPr>
          <a:xfrm>
            <a:off x="1663825" y="6322041"/>
            <a:ext cx="8864350" cy="369332"/>
          </a:xfrm>
          <a:prstGeom prst="rect">
            <a:avLst/>
          </a:prstGeom>
          <a:noFill/>
        </p:spPr>
        <p:txBody>
          <a:bodyPr wrap="none" rtlCol="0">
            <a:spAutoFit/>
          </a:bodyPr>
          <a:lstStyle/>
          <a:p>
            <a:r>
              <a:rPr lang="en-US" dirty="0"/>
              <a:t>https://www.newneuromarketing.com/six-inspiring-examples-of-neuromarketing-done-right</a:t>
            </a:r>
          </a:p>
        </p:txBody>
      </p:sp>
    </p:spTree>
    <p:extLst>
      <p:ext uri="{BB962C8B-B14F-4D97-AF65-F5344CB8AC3E}">
        <p14:creationId xmlns:p14="http://schemas.microsoft.com/office/powerpoint/2010/main" val="136968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8D2DE-AE3D-457D-8FC4-F9F0B01D684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10. Setting the Right Price</a:t>
            </a:r>
          </a:p>
        </p:txBody>
      </p:sp>
      <p:pic>
        <p:nvPicPr>
          <p:cNvPr id="5" name="Content Placeholder 4" descr="A store filled with lots of different types of food&#10;&#10;Description automatically generated">
            <a:extLst>
              <a:ext uri="{FF2B5EF4-FFF2-40B4-BE49-F238E27FC236}">
                <a16:creationId xmlns:a16="http://schemas.microsoft.com/office/drawing/2014/main" id="{E8B8DE8D-071A-4C90-B6C4-672E6BB751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470" r="1" b="135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C4FE5DF-446D-4D94-B3AE-5495C432F9FE}"/>
              </a:ext>
            </a:extLst>
          </p:cNvPr>
          <p:cNvSpPr txBox="1"/>
          <p:nvPr/>
        </p:nvSpPr>
        <p:spPr>
          <a:xfrm>
            <a:off x="7780713" y="581891"/>
            <a:ext cx="3887031" cy="5336771"/>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dirty="0">
                <a:solidFill>
                  <a:srgbClr val="FFFF00"/>
                </a:solidFill>
              </a:rPr>
              <a:t>Rounded figures are more likely to work alongside emotional decision making, while more complex figures work better when the logical brain is engaged</a:t>
            </a:r>
            <a:endParaRPr lang="en-US" sz="2400" b="1" dirty="0">
              <a:solidFill>
                <a:srgbClr val="FFFFFF"/>
              </a:solidFill>
            </a:endParaRPr>
          </a:p>
          <a:p>
            <a:pPr>
              <a:lnSpc>
                <a:spcPct val="90000"/>
              </a:lnSpc>
              <a:spcAft>
                <a:spcPts val="600"/>
              </a:spcAft>
            </a:pPr>
            <a:endParaRPr lang="en-US" sz="1400" b="1" dirty="0">
              <a:solidFill>
                <a:srgbClr val="FFFFFF"/>
              </a:solidFill>
            </a:endParaRPr>
          </a:p>
          <a:p>
            <a:pPr>
              <a:lnSpc>
                <a:spcPct val="90000"/>
              </a:lnSpc>
              <a:spcAft>
                <a:spcPts val="600"/>
              </a:spcAft>
            </a:pPr>
            <a:r>
              <a:rPr lang="en-US" sz="2400" b="1" dirty="0">
                <a:solidFill>
                  <a:srgbClr val="FFFFFF"/>
                </a:solidFill>
              </a:rPr>
              <a:t>'Charm pricing': Reduce the left digits by one</a:t>
            </a:r>
          </a:p>
          <a:p>
            <a:pPr marL="457200" indent="-457200">
              <a:lnSpc>
                <a:spcPct val="90000"/>
              </a:lnSpc>
              <a:spcAft>
                <a:spcPts val="600"/>
              </a:spcAft>
              <a:buAutoNum type="arabicPeriod"/>
            </a:pPr>
            <a:endParaRPr lang="en-US" sz="1300" dirty="0">
              <a:solidFill>
                <a:srgbClr val="FFFFFF"/>
              </a:solidFill>
            </a:endParaRPr>
          </a:p>
          <a:p>
            <a:pPr>
              <a:lnSpc>
                <a:spcPct val="90000"/>
              </a:lnSpc>
              <a:spcAft>
                <a:spcPts val="600"/>
              </a:spcAft>
            </a:pPr>
            <a:r>
              <a:rPr lang="en-US" sz="2400" b="1" dirty="0">
                <a:solidFill>
                  <a:srgbClr val="FFFFFF"/>
                </a:solidFill>
              </a:rPr>
              <a:t>'Prestige' pricing strategy </a:t>
            </a:r>
            <a:r>
              <a:rPr lang="en-US" sz="2200" b="1" dirty="0">
                <a:solidFill>
                  <a:srgbClr val="FFFFFF"/>
                </a:solidFill>
              </a:rPr>
              <a:t> </a:t>
            </a:r>
          </a:p>
          <a:p>
            <a:pPr>
              <a:lnSpc>
                <a:spcPct val="90000"/>
              </a:lnSpc>
              <a:spcAft>
                <a:spcPts val="600"/>
              </a:spcAft>
            </a:pPr>
            <a:r>
              <a:rPr lang="en-US" sz="1300" b="1" dirty="0">
                <a:solidFill>
                  <a:srgbClr val="FFFFFF"/>
                </a:solidFill>
              </a:rPr>
              <a:t> </a:t>
            </a:r>
          </a:p>
          <a:p>
            <a:pPr>
              <a:lnSpc>
                <a:spcPct val="90000"/>
              </a:lnSpc>
              <a:spcAft>
                <a:spcPts val="600"/>
              </a:spcAft>
            </a:pPr>
            <a:r>
              <a:rPr lang="en-US" sz="2200" b="1" dirty="0">
                <a:solidFill>
                  <a:schemeClr val="accent6">
                    <a:lumMod val="40000"/>
                    <a:lumOff val="60000"/>
                  </a:schemeClr>
                </a:solidFill>
              </a:rPr>
              <a:t>'BOGO': Buy one, get one</a:t>
            </a:r>
          </a:p>
          <a:p>
            <a:pPr>
              <a:lnSpc>
                <a:spcPct val="90000"/>
              </a:lnSpc>
              <a:spcAft>
                <a:spcPts val="600"/>
              </a:spcAft>
            </a:pPr>
            <a:endParaRPr lang="en-US" sz="1300" b="1" dirty="0">
              <a:solidFill>
                <a:srgbClr val="FFFFFF"/>
              </a:solidFill>
            </a:endParaRPr>
          </a:p>
          <a:p>
            <a:pPr>
              <a:lnSpc>
                <a:spcPct val="90000"/>
              </a:lnSpc>
              <a:spcAft>
                <a:spcPts val="600"/>
              </a:spcAft>
            </a:pPr>
            <a:r>
              <a:rPr lang="en-US" sz="2400" b="1" dirty="0">
                <a:solidFill>
                  <a:schemeClr val="accent2">
                    <a:lumMod val="40000"/>
                    <a:lumOff val="60000"/>
                  </a:schemeClr>
                </a:solidFill>
              </a:rPr>
              <a:t>Comparative pricing: placing expensive next to standard - </a:t>
            </a:r>
            <a:endParaRPr lang="en-US" sz="1300" b="1" dirty="0">
              <a:solidFill>
                <a:schemeClr val="accent2">
                  <a:lumMod val="40000"/>
                  <a:lumOff val="60000"/>
                </a:schemeClr>
              </a:solidFill>
            </a:endParaRPr>
          </a:p>
          <a:p>
            <a:pPr>
              <a:lnSpc>
                <a:spcPct val="90000"/>
              </a:lnSpc>
              <a:spcAft>
                <a:spcPts val="600"/>
              </a:spcAft>
            </a:pPr>
            <a:r>
              <a:rPr lang="en-US" sz="2400" b="1" dirty="0">
                <a:solidFill>
                  <a:schemeClr val="accent2">
                    <a:lumMod val="40000"/>
                    <a:lumOff val="60000"/>
                  </a:schemeClr>
                </a:solidFill>
              </a:rPr>
              <a:t>visually highlight the different prices</a:t>
            </a:r>
          </a:p>
        </p:txBody>
      </p:sp>
      <p:sp>
        <p:nvSpPr>
          <p:cNvPr id="4" name="TextBox 3">
            <a:extLst>
              <a:ext uri="{FF2B5EF4-FFF2-40B4-BE49-F238E27FC236}">
                <a16:creationId xmlns:a16="http://schemas.microsoft.com/office/drawing/2014/main" id="{997CF54D-7A06-457C-A8FC-FF4780A91A3B}"/>
              </a:ext>
            </a:extLst>
          </p:cNvPr>
          <p:cNvSpPr txBox="1"/>
          <p:nvPr/>
        </p:nvSpPr>
        <p:spPr>
          <a:xfrm>
            <a:off x="8029319" y="6049732"/>
            <a:ext cx="3129768" cy="276999"/>
          </a:xfrm>
          <a:prstGeom prst="rect">
            <a:avLst/>
          </a:prstGeom>
          <a:noFill/>
        </p:spPr>
        <p:txBody>
          <a:bodyPr wrap="none" rtlCol="0">
            <a:spAutoFit/>
          </a:bodyPr>
          <a:lstStyle/>
          <a:p>
            <a:r>
              <a:rPr lang="en-US" sz="1200" dirty="0">
                <a:solidFill>
                  <a:srgbClr val="FFFF00"/>
                </a:solidFill>
              </a:rPr>
              <a:t>https://www.entrepreneur.com/article/279464</a:t>
            </a:r>
          </a:p>
        </p:txBody>
      </p:sp>
    </p:spTree>
    <p:extLst>
      <p:ext uri="{BB962C8B-B14F-4D97-AF65-F5344CB8AC3E}">
        <p14:creationId xmlns:p14="http://schemas.microsoft.com/office/powerpoint/2010/main" val="336670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75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08928-DBED-40CD-A5D2-2A56DDE619C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11. Website Layout</a:t>
            </a:r>
          </a:p>
        </p:txBody>
      </p:sp>
      <p:pic>
        <p:nvPicPr>
          <p:cNvPr id="5" name="Content Placeholder 4" descr="A computer sitting on a table&#10;&#10;Description automatically generated">
            <a:extLst>
              <a:ext uri="{FF2B5EF4-FFF2-40B4-BE49-F238E27FC236}">
                <a16:creationId xmlns:a16="http://schemas.microsoft.com/office/drawing/2014/main" id="{1ECE77CF-00A6-4750-A07D-32C6EAEC21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93"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357474A-3897-490D-97F2-7EC6237AAF7E}"/>
              </a:ext>
            </a:extLst>
          </p:cNvPr>
          <p:cNvSpPr txBox="1"/>
          <p:nvPr/>
        </p:nvSpPr>
        <p:spPr>
          <a:xfrm>
            <a:off x="8029319" y="917725"/>
            <a:ext cx="3424739" cy="485236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3500" dirty="0">
                <a:solidFill>
                  <a:srgbClr val="FFFF00"/>
                </a:solidFill>
              </a:rPr>
              <a:t>Rules of thumb when it comes to creating websites</a:t>
            </a:r>
          </a:p>
          <a:p>
            <a:pPr>
              <a:lnSpc>
                <a:spcPct val="90000"/>
              </a:lnSpc>
              <a:spcAft>
                <a:spcPts val="600"/>
              </a:spcAft>
            </a:pPr>
            <a:endParaRPr lang="en-US" sz="2800" dirty="0">
              <a:solidFill>
                <a:srgbClr val="FFFFFF"/>
              </a:solidFill>
            </a:endParaRPr>
          </a:p>
          <a:p>
            <a:pPr>
              <a:lnSpc>
                <a:spcPct val="90000"/>
              </a:lnSpc>
              <a:spcAft>
                <a:spcPts val="600"/>
              </a:spcAft>
            </a:pPr>
            <a:r>
              <a:rPr lang="en-US" sz="2800" dirty="0">
                <a:solidFill>
                  <a:srgbClr val="FFFFFF"/>
                </a:solidFill>
              </a:rPr>
              <a:t>Use certifications, testimonials and social widgets to draw patients in</a:t>
            </a:r>
          </a:p>
          <a:p>
            <a:pPr>
              <a:lnSpc>
                <a:spcPct val="90000"/>
              </a:lnSpc>
              <a:spcAft>
                <a:spcPts val="600"/>
              </a:spcAft>
            </a:pPr>
            <a:endParaRPr lang="en-US" sz="2800" dirty="0">
              <a:solidFill>
                <a:srgbClr val="FFFFFF"/>
              </a:solidFill>
            </a:endParaRPr>
          </a:p>
          <a:p>
            <a:pPr>
              <a:lnSpc>
                <a:spcPct val="90000"/>
              </a:lnSpc>
              <a:spcAft>
                <a:spcPts val="600"/>
              </a:spcAft>
            </a:pPr>
            <a:r>
              <a:rPr lang="en-US" sz="2800" dirty="0">
                <a:solidFill>
                  <a:srgbClr val="FFFFFF"/>
                </a:solidFill>
              </a:rPr>
              <a:t>Newer, horizontal style website layouts are less effective than traditionally vertical</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38710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531D1D-5C43-4C6B-B8DB-42D054B1A4A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12. Memorable Headlines</a:t>
            </a:r>
          </a:p>
        </p:txBody>
      </p:sp>
      <p:pic>
        <p:nvPicPr>
          <p:cNvPr id="5" name="Content Placeholder 4" descr="A store inside of a building&#10;&#10;Description automatically generated">
            <a:extLst>
              <a:ext uri="{FF2B5EF4-FFF2-40B4-BE49-F238E27FC236}">
                <a16:creationId xmlns:a16="http://schemas.microsoft.com/office/drawing/2014/main" id="{1D4F41F8-DFCB-493A-8C62-5AA2B43AEB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687" r="1" b="15725"/>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3A8BFFE-B8FE-4513-8E6B-42ACA274BB3E}"/>
              </a:ext>
            </a:extLst>
          </p:cNvPr>
          <p:cNvSpPr txBox="1"/>
          <p:nvPr/>
        </p:nvSpPr>
        <p:spPr>
          <a:xfrm>
            <a:off x="7734007" y="393470"/>
            <a:ext cx="3936907" cy="5860266"/>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FFFFFF"/>
                </a:solidFill>
              </a:rPr>
              <a:t>When a familiar phrase is slightly altered, our hippocampus is activated, and our attention is piqued. </a:t>
            </a:r>
          </a:p>
          <a:p>
            <a:pPr>
              <a:lnSpc>
                <a:spcPct val="90000"/>
              </a:lnSpc>
              <a:spcAft>
                <a:spcPts val="600"/>
              </a:spcAft>
            </a:pPr>
            <a:endParaRPr lang="en-US" sz="2000" dirty="0">
              <a:solidFill>
                <a:srgbClr val="FFFFFF"/>
              </a:solidFill>
            </a:endParaRPr>
          </a:p>
          <a:p>
            <a:pPr>
              <a:lnSpc>
                <a:spcPct val="90000"/>
              </a:lnSpc>
              <a:spcAft>
                <a:spcPts val="600"/>
              </a:spcAft>
            </a:pPr>
            <a:r>
              <a:rPr lang="en-US" sz="2000" dirty="0">
                <a:solidFill>
                  <a:srgbClr val="FFFFFF"/>
                </a:solidFill>
              </a:rPr>
              <a:t>“Good marketing makes the company look smart. Great marketing makes the customer feel smart.” – Joe </a:t>
            </a:r>
            <a:r>
              <a:rPr lang="en-US" sz="2000" dirty="0" err="1">
                <a:solidFill>
                  <a:srgbClr val="FFFFFF"/>
                </a:solidFill>
              </a:rPr>
              <a:t>Chernov</a:t>
            </a:r>
            <a:endParaRPr lang="en-US" sz="2000" dirty="0">
              <a:solidFill>
                <a:srgbClr val="FFFFFF"/>
              </a:solidFill>
            </a:endParaRPr>
          </a:p>
          <a:p>
            <a:pPr>
              <a:lnSpc>
                <a:spcPct val="90000"/>
              </a:lnSpc>
              <a:spcAft>
                <a:spcPts val="600"/>
              </a:spcAft>
            </a:pPr>
            <a:endParaRPr lang="en-US" sz="2000" b="1" dirty="0">
              <a:solidFill>
                <a:srgbClr val="FFFFFF"/>
              </a:solidFill>
            </a:endParaRPr>
          </a:p>
          <a:p>
            <a:pPr>
              <a:lnSpc>
                <a:spcPct val="90000"/>
              </a:lnSpc>
              <a:spcAft>
                <a:spcPts val="600"/>
              </a:spcAft>
            </a:pPr>
            <a:r>
              <a:rPr lang="en-US" sz="2000" dirty="0">
                <a:solidFill>
                  <a:srgbClr val="FFFFFF"/>
                </a:solidFill>
              </a:rPr>
              <a:t>“Just because you </a:t>
            </a:r>
            <a:r>
              <a:rPr lang="en-US" sz="2000" i="1" dirty="0">
                <a:solidFill>
                  <a:srgbClr val="FFFFFF"/>
                </a:solidFill>
              </a:rPr>
              <a:t>can</a:t>
            </a:r>
            <a:r>
              <a:rPr lang="en-US" sz="2000" dirty="0">
                <a:solidFill>
                  <a:srgbClr val="FFFFFF"/>
                </a:solidFill>
              </a:rPr>
              <a:t> measure everything doesn’t mean that you </a:t>
            </a:r>
            <a:r>
              <a:rPr lang="en-US" sz="2000" i="1" dirty="0">
                <a:solidFill>
                  <a:srgbClr val="FFFFFF"/>
                </a:solidFill>
              </a:rPr>
              <a:t>should</a:t>
            </a:r>
            <a:r>
              <a:rPr lang="en-US" sz="2000" dirty="0">
                <a:solidFill>
                  <a:srgbClr val="FFFFFF"/>
                </a:solidFill>
              </a:rPr>
              <a:t>.” – W. Edward Deming</a:t>
            </a:r>
          </a:p>
          <a:p>
            <a:pPr>
              <a:lnSpc>
                <a:spcPct val="90000"/>
              </a:lnSpc>
              <a:spcAft>
                <a:spcPts val="600"/>
              </a:spcAft>
            </a:pPr>
            <a:endParaRPr lang="en-US" sz="2000" dirty="0">
              <a:solidFill>
                <a:srgbClr val="FFFFFF"/>
              </a:solidFill>
            </a:endParaRPr>
          </a:p>
          <a:p>
            <a:pPr>
              <a:lnSpc>
                <a:spcPct val="90000"/>
              </a:lnSpc>
              <a:spcAft>
                <a:spcPts val="600"/>
              </a:spcAft>
            </a:pPr>
            <a:r>
              <a:rPr lang="en-US" sz="2000" dirty="0">
                <a:solidFill>
                  <a:srgbClr val="FFFFFF"/>
                </a:solidFill>
              </a:rPr>
              <a:t>“Martin Luther King did not say ‘I have a mission statement.’” – Simon Sinek</a:t>
            </a:r>
          </a:p>
        </p:txBody>
      </p:sp>
    </p:spTree>
    <p:extLst>
      <p:ext uri="{BB962C8B-B14F-4D97-AF65-F5344CB8AC3E}">
        <p14:creationId xmlns:p14="http://schemas.microsoft.com/office/powerpoint/2010/main" val="50339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D12FCCD-BF93-4DC4-A4DC-E5A9F79FFA84}"/>
              </a:ext>
            </a:extLst>
          </p:cNvPr>
          <p:cNvSpPr>
            <a:spLocks noGrp="1"/>
          </p:cNvSpPr>
          <p:nvPr>
            <p:ph type="title"/>
          </p:nvPr>
        </p:nvSpPr>
        <p:spPr>
          <a:xfrm>
            <a:off x="950121" y="5529884"/>
            <a:ext cx="5693783" cy="1096331"/>
          </a:xfrm>
        </p:spPr>
        <p:txBody>
          <a:bodyPr>
            <a:normAutofit/>
          </a:bodyPr>
          <a:lstStyle/>
          <a:p>
            <a:pPr algn="ctr"/>
            <a:r>
              <a:rPr lang="en-US" sz="3400" dirty="0">
                <a:solidFill>
                  <a:srgbClr val="303030"/>
                </a:solidFill>
              </a:rPr>
              <a:t>4. Put Call-To-Actions in the Beginning and End</a:t>
            </a:r>
          </a:p>
        </p:txBody>
      </p:sp>
      <p:pic>
        <p:nvPicPr>
          <p:cNvPr id="5" name="Picture 4" descr="A close up of a sign&#10;&#10;Description automatically generated">
            <a:extLst>
              <a:ext uri="{FF2B5EF4-FFF2-40B4-BE49-F238E27FC236}">
                <a16:creationId xmlns:a16="http://schemas.microsoft.com/office/drawing/2014/main" id="{709FEA76-9052-44A7-B267-13D43A3A4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5" y="801040"/>
            <a:ext cx="5941068" cy="3960712"/>
          </a:xfrm>
          <a:prstGeom prst="rect">
            <a:avLst/>
          </a:prstGeom>
        </p:spPr>
      </p:pic>
      <p:sp>
        <p:nvSpPr>
          <p:cNvPr id="3" name="Content Placeholder 2">
            <a:extLst>
              <a:ext uri="{FF2B5EF4-FFF2-40B4-BE49-F238E27FC236}">
                <a16:creationId xmlns:a16="http://schemas.microsoft.com/office/drawing/2014/main" id="{65363806-039E-4092-A331-5B4E6B920659}"/>
              </a:ext>
            </a:extLst>
          </p:cNvPr>
          <p:cNvSpPr>
            <a:spLocks noGrp="1"/>
          </p:cNvSpPr>
          <p:nvPr>
            <p:ph idx="1"/>
          </p:nvPr>
        </p:nvSpPr>
        <p:spPr>
          <a:xfrm>
            <a:off x="5896495" y="231785"/>
            <a:ext cx="5896494" cy="4753872"/>
          </a:xfrm>
        </p:spPr>
        <p:txBody>
          <a:bodyPr anchor="ctr">
            <a:noAutofit/>
          </a:bodyPr>
          <a:lstStyle/>
          <a:p>
            <a:r>
              <a:rPr lang="en-US" sz="2000" dirty="0"/>
              <a:t>We don’t like unnecessary thinking because it takes energy to run the brain, especially when processing new stimuli.</a:t>
            </a:r>
          </a:p>
          <a:p>
            <a:r>
              <a:rPr lang="en-US" sz="2000" dirty="0"/>
              <a:t>The brain is 2% of our body mass, but it burns 20% of our energy. Since our brain is optimized to conserve energy, it is not going to waste it by concentrating on things unnecessary for survival.</a:t>
            </a:r>
          </a:p>
          <a:p>
            <a:r>
              <a:rPr lang="en-US" sz="2000" dirty="0"/>
              <a:t> Consequently, the brain is alert when changes occur requiring us to evaluate danger. </a:t>
            </a:r>
          </a:p>
          <a:p>
            <a:r>
              <a:rPr lang="en-US" sz="2000" dirty="0"/>
              <a:t>Changes mostly occur at the beginning and end of a commercial, video, and most other types of stimuli. </a:t>
            </a:r>
          </a:p>
          <a:p>
            <a:r>
              <a:rPr lang="en-US" sz="2000" dirty="0"/>
              <a:t>Since the middle portion of your advertisement won’t receive as much attention, make sure to put your call-to-actions at the beginning and end.</a:t>
            </a:r>
          </a:p>
        </p:txBody>
      </p:sp>
    </p:spTree>
    <p:extLst>
      <p:ext uri="{BB962C8B-B14F-4D97-AF65-F5344CB8AC3E}">
        <p14:creationId xmlns:p14="http://schemas.microsoft.com/office/powerpoint/2010/main" val="3656167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5DA32D2D-77F9-4F82-8CE7-961B95FC980D}"/>
              </a:ext>
            </a:extLst>
          </p:cNvPr>
          <p:cNvSpPr>
            <a:spLocks noGrp="1"/>
          </p:cNvSpPr>
          <p:nvPr>
            <p:ph type="title"/>
          </p:nvPr>
        </p:nvSpPr>
        <p:spPr>
          <a:xfrm>
            <a:off x="950121" y="5529884"/>
            <a:ext cx="5693783" cy="1096331"/>
          </a:xfrm>
        </p:spPr>
        <p:txBody>
          <a:bodyPr>
            <a:normAutofit/>
          </a:bodyPr>
          <a:lstStyle/>
          <a:p>
            <a:pPr algn="ctr"/>
            <a:r>
              <a:rPr lang="en-US" sz="4000" dirty="0">
                <a:solidFill>
                  <a:srgbClr val="303030"/>
                </a:solidFill>
              </a:rPr>
              <a:t>Keep it Short and Sweet</a:t>
            </a:r>
          </a:p>
        </p:txBody>
      </p:sp>
      <p:pic>
        <p:nvPicPr>
          <p:cNvPr id="5" name="Picture 4" descr="A picture containing mammal, animal&#10;&#10;Description automatically generated">
            <a:extLst>
              <a:ext uri="{FF2B5EF4-FFF2-40B4-BE49-F238E27FC236}">
                <a16:creationId xmlns:a16="http://schemas.microsoft.com/office/drawing/2014/main" id="{9642E2D2-4429-4148-9DF2-E2143E576FA7}"/>
              </a:ext>
            </a:extLst>
          </p:cNvPr>
          <p:cNvPicPr>
            <a:picLocks noChangeAspect="1"/>
          </p:cNvPicPr>
          <p:nvPr/>
        </p:nvPicPr>
        <p:blipFill rotWithShape="1">
          <a:blip r:embed="rId2">
            <a:extLst>
              <a:ext uri="{28A0092B-C50C-407E-A947-70E740481C1C}">
                <a14:useLocalDpi xmlns:a14="http://schemas.microsoft.com/office/drawing/2010/main" val="0"/>
              </a:ext>
            </a:extLst>
          </a:blip>
          <a:srcRect t="12470"/>
          <a:stretch/>
        </p:blipFill>
        <p:spPr>
          <a:xfrm>
            <a:off x="286878" y="665019"/>
            <a:ext cx="5638257" cy="4681676"/>
          </a:xfrm>
          <a:prstGeom prst="rect">
            <a:avLst/>
          </a:prstGeom>
        </p:spPr>
      </p:pic>
      <p:sp>
        <p:nvSpPr>
          <p:cNvPr id="3" name="Content Placeholder 2">
            <a:extLst>
              <a:ext uri="{FF2B5EF4-FFF2-40B4-BE49-F238E27FC236}">
                <a16:creationId xmlns:a16="http://schemas.microsoft.com/office/drawing/2014/main" id="{EBAF5EBF-6E7E-49C7-9AC5-B5A7D8D71503}"/>
              </a:ext>
            </a:extLst>
          </p:cNvPr>
          <p:cNvSpPr>
            <a:spLocks noGrp="1"/>
          </p:cNvSpPr>
          <p:nvPr>
            <p:ph idx="1"/>
          </p:nvPr>
        </p:nvSpPr>
        <p:spPr>
          <a:xfrm>
            <a:off x="6102840" y="361037"/>
            <a:ext cx="5802282" cy="4753872"/>
          </a:xfrm>
        </p:spPr>
        <p:txBody>
          <a:bodyPr anchor="ctr">
            <a:noAutofit/>
          </a:bodyPr>
          <a:lstStyle/>
          <a:p>
            <a:r>
              <a:rPr lang="en-US" sz="2000" dirty="0"/>
              <a:t>You don’t want your patients to overthink their decisions. </a:t>
            </a:r>
          </a:p>
          <a:p>
            <a:r>
              <a:rPr lang="en-US" sz="2000" dirty="0"/>
              <a:t>Displaying too much information will do just that.</a:t>
            </a:r>
          </a:p>
          <a:p>
            <a:r>
              <a:rPr lang="en-US" sz="2000" dirty="0"/>
              <a:t>An analysis of eCommerce websites revealed surprising behavior: visitors who were exposed to additional details and information about a product were actually less likely to purchase it compared to visitors who were exposed only to the product image and a few general details.</a:t>
            </a:r>
          </a:p>
          <a:p>
            <a:r>
              <a:rPr lang="en-US" sz="2000" dirty="0"/>
              <a:t>Research showed that visitors who purchased the product, whether on their first time on the page or their fifth visit, spent significantly less time on the sales page than visitors who did not purchase. </a:t>
            </a:r>
          </a:p>
          <a:p>
            <a:r>
              <a:rPr lang="en-US" sz="2000" dirty="0"/>
              <a:t>The takeaway: keep your marketing messages short and sweet.</a:t>
            </a:r>
          </a:p>
        </p:txBody>
      </p:sp>
    </p:spTree>
    <p:extLst>
      <p:ext uri="{BB962C8B-B14F-4D97-AF65-F5344CB8AC3E}">
        <p14:creationId xmlns:p14="http://schemas.microsoft.com/office/powerpoint/2010/main" val="300847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8C21-D37E-429C-8406-DE3FDC6B2FB2}"/>
              </a:ext>
            </a:extLst>
          </p:cNvPr>
          <p:cNvSpPr>
            <a:spLocks noGrp="1"/>
          </p:cNvSpPr>
          <p:nvPr>
            <p:ph type="title"/>
          </p:nvPr>
        </p:nvSpPr>
        <p:spPr/>
        <p:txBody>
          <a:bodyPr>
            <a:normAutofit/>
          </a:bodyPr>
          <a:lstStyle/>
          <a:p>
            <a:r>
              <a:rPr lang="en-US" dirty="0"/>
              <a:t>Principles of </a:t>
            </a:r>
            <a:r>
              <a:rPr lang="en-US" dirty="0" err="1"/>
              <a:t>NeuroMarketing</a:t>
            </a:r>
            <a:br>
              <a:rPr lang="en-US" dirty="0"/>
            </a:br>
            <a:r>
              <a:rPr lang="en-US" sz="2000" dirty="0"/>
              <a:t>https://sunilmaulik.com/2015/09/16/principles-of-neuromarketing/</a:t>
            </a:r>
          </a:p>
        </p:txBody>
      </p:sp>
      <p:sp>
        <p:nvSpPr>
          <p:cNvPr id="3" name="Content Placeholder 2">
            <a:extLst>
              <a:ext uri="{FF2B5EF4-FFF2-40B4-BE49-F238E27FC236}">
                <a16:creationId xmlns:a16="http://schemas.microsoft.com/office/drawing/2014/main" id="{4BA166C7-2856-4817-8C86-EFF9107A6245}"/>
              </a:ext>
            </a:extLst>
          </p:cNvPr>
          <p:cNvSpPr>
            <a:spLocks noGrp="1"/>
          </p:cNvSpPr>
          <p:nvPr>
            <p:ph idx="1"/>
          </p:nvPr>
        </p:nvSpPr>
        <p:spPr/>
        <p:txBody>
          <a:bodyPr/>
          <a:lstStyle/>
          <a:p>
            <a:pPr marL="514350" indent="-514350">
              <a:buFont typeface="+mj-lt"/>
              <a:buAutoNum type="arabicParenR"/>
            </a:pPr>
            <a:r>
              <a:rPr lang="en-US" dirty="0"/>
              <a:t>Appeal to the Reptilian Brain</a:t>
            </a:r>
          </a:p>
          <a:p>
            <a:pPr marL="514350" indent="-514350">
              <a:buFont typeface="+mj-lt"/>
              <a:buAutoNum type="arabicParenR"/>
            </a:pPr>
            <a:r>
              <a:rPr lang="en-US" dirty="0"/>
              <a:t>Address Pain</a:t>
            </a:r>
          </a:p>
          <a:p>
            <a:pPr marL="514350" indent="-514350">
              <a:buFont typeface="+mj-lt"/>
              <a:buAutoNum type="arabicParenR"/>
            </a:pPr>
            <a:r>
              <a:rPr lang="en-US" dirty="0"/>
              <a:t>Be Selfish</a:t>
            </a:r>
          </a:p>
          <a:p>
            <a:pPr marL="514350" indent="-514350">
              <a:buFont typeface="+mj-lt"/>
              <a:buAutoNum type="arabicParenR"/>
            </a:pPr>
            <a:r>
              <a:rPr lang="en-US" dirty="0"/>
              <a:t>Put Call-To-Actions in the Beginning and End</a:t>
            </a:r>
          </a:p>
          <a:p>
            <a:pPr marL="514350" indent="-514350">
              <a:buFont typeface="+mj-lt"/>
              <a:buAutoNum type="arabicParenR"/>
            </a:pPr>
            <a:r>
              <a:rPr lang="en-US" dirty="0"/>
              <a:t>Keep it Short and Sweet</a:t>
            </a:r>
          </a:p>
        </p:txBody>
      </p:sp>
    </p:spTree>
    <p:extLst>
      <p:ext uri="{BB962C8B-B14F-4D97-AF65-F5344CB8AC3E}">
        <p14:creationId xmlns:p14="http://schemas.microsoft.com/office/powerpoint/2010/main" val="282301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F0B7-9327-4DBD-9F3F-5FF6DFB56F2C}"/>
              </a:ext>
            </a:extLst>
          </p:cNvPr>
          <p:cNvSpPr>
            <a:spLocks noGrp="1"/>
          </p:cNvSpPr>
          <p:nvPr>
            <p:ph type="title"/>
          </p:nvPr>
        </p:nvSpPr>
        <p:spPr/>
        <p:txBody>
          <a:bodyPr/>
          <a:lstStyle/>
          <a:p>
            <a:r>
              <a:rPr lang="en-US" dirty="0"/>
              <a:t>To learn more …</a:t>
            </a:r>
          </a:p>
        </p:txBody>
      </p:sp>
      <p:sp>
        <p:nvSpPr>
          <p:cNvPr id="3" name="Content Placeholder 2">
            <a:extLst>
              <a:ext uri="{FF2B5EF4-FFF2-40B4-BE49-F238E27FC236}">
                <a16:creationId xmlns:a16="http://schemas.microsoft.com/office/drawing/2014/main" id="{28EBD87E-321F-47A0-9396-893F57F9E7F2}"/>
              </a:ext>
            </a:extLst>
          </p:cNvPr>
          <p:cNvSpPr>
            <a:spLocks noGrp="1"/>
          </p:cNvSpPr>
          <p:nvPr>
            <p:ph idx="1"/>
          </p:nvPr>
        </p:nvSpPr>
        <p:spPr/>
        <p:txBody>
          <a:bodyPr/>
          <a:lstStyle/>
          <a:p>
            <a:pPr>
              <a:lnSpc>
                <a:spcPct val="150000"/>
              </a:lnSpc>
            </a:pPr>
            <a:r>
              <a:rPr lang="en-US" dirty="0"/>
              <a:t>https://www.marketingprofs.com/articles/2017/31895/five-effective-neuromarketing-principles-that-boost-marketing-efforts</a:t>
            </a:r>
          </a:p>
          <a:p>
            <a:pPr>
              <a:lnSpc>
                <a:spcPct val="150000"/>
              </a:lnSpc>
            </a:pPr>
            <a:r>
              <a:rPr lang="en-US" dirty="0"/>
              <a:t>https://en.wikipedia.org/wiki/Neuromarketing</a:t>
            </a:r>
          </a:p>
          <a:p>
            <a:pPr>
              <a:lnSpc>
                <a:spcPct val="150000"/>
              </a:lnSpc>
            </a:pPr>
            <a:r>
              <a:rPr lang="en-US" dirty="0"/>
              <a:t>https://juiceboxinteractive.com/blog/how-pepsi-won-the-battle-but-lost-the-challenge/</a:t>
            </a:r>
          </a:p>
          <a:p>
            <a:pPr>
              <a:lnSpc>
                <a:spcPct val="150000"/>
              </a:lnSpc>
            </a:pPr>
            <a:r>
              <a:rPr lang="en-US" dirty="0"/>
              <a:t>https://imotions.com/blog/neuromarketing-examples/</a:t>
            </a:r>
          </a:p>
        </p:txBody>
      </p:sp>
    </p:spTree>
    <p:extLst>
      <p:ext uri="{BB962C8B-B14F-4D97-AF65-F5344CB8AC3E}">
        <p14:creationId xmlns:p14="http://schemas.microsoft.com/office/powerpoint/2010/main" val="1369808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D1BE6FE-7BA3-411C-AAA7-3B4BCDF95464}"/>
              </a:ext>
            </a:extLst>
          </p:cNvPr>
          <p:cNvPicPr>
            <a:picLocks noChangeAspect="1"/>
          </p:cNvPicPr>
          <p:nvPr/>
        </p:nvPicPr>
        <p:blipFill rotWithShape="1">
          <a:blip r:embed="rId2">
            <a:extLst>
              <a:ext uri="{28A0092B-C50C-407E-A947-70E740481C1C}">
                <a14:useLocalDpi xmlns:a14="http://schemas.microsoft.com/office/drawing/2010/main" val="0"/>
              </a:ext>
            </a:extLst>
          </a:blip>
          <a:srcRect t="18264" b="30828"/>
          <a:stretch/>
        </p:blipFill>
        <p:spPr>
          <a:xfrm>
            <a:off x="275772" y="1163782"/>
            <a:ext cx="11640455" cy="4444538"/>
          </a:xfrm>
          <a:prstGeom prst="rect">
            <a:avLst/>
          </a:prstGeom>
        </p:spPr>
      </p:pic>
    </p:spTree>
    <p:extLst>
      <p:ext uri="{BB962C8B-B14F-4D97-AF65-F5344CB8AC3E}">
        <p14:creationId xmlns:p14="http://schemas.microsoft.com/office/powerpoint/2010/main" val="270171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6A229EAE-1DE5-4C20-B380-9A8A39845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1485" cy="6858000"/>
          </a:xfrm>
          <a:prstGeom prst="rect">
            <a:avLst/>
          </a:prstGeom>
        </p:spPr>
      </p:pic>
    </p:spTree>
    <p:extLst>
      <p:ext uri="{BB962C8B-B14F-4D97-AF65-F5344CB8AC3E}">
        <p14:creationId xmlns:p14="http://schemas.microsoft.com/office/powerpoint/2010/main" val="205229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4965430" y="629268"/>
            <a:ext cx="6586491" cy="1286160"/>
          </a:xfrm>
        </p:spPr>
        <p:txBody>
          <a:bodyPr vert="horz" lIns="91440" tIns="45720" rIns="91440" bIns="45720" rtlCol="0" anchor="b">
            <a:normAutofit/>
          </a:bodyPr>
          <a:lstStyle/>
          <a:p>
            <a:r>
              <a:rPr lang="en-US" dirty="0"/>
              <a:t>Mark Wright, OD, FCOVD</a:t>
            </a:r>
            <a:endParaRPr lang="en-US"/>
          </a:p>
        </p:txBody>
      </p:sp>
      <p:pic>
        <p:nvPicPr>
          <p:cNvPr id="157700" name="Picture 4" descr="MarkWright908feath.jpg"/>
          <p:cNvPicPr>
            <a:picLocks noChangeAspect="1"/>
          </p:cNvPicPr>
          <p:nvPr/>
        </p:nvPicPr>
        <p:blipFill rotWithShape="1">
          <a:blip r:embed="rId3" cstate="print"/>
          <a:srcRect l="13999" r="11000" b="16065"/>
          <a:stretch/>
        </p:blipFill>
        <p:spPr bwMode="auto">
          <a:xfrm>
            <a:off x="322118" y="376461"/>
            <a:ext cx="4364183" cy="6105077"/>
          </a:xfrm>
          <a:prstGeom prst="rect">
            <a:avLst/>
          </a:prstGeom>
          <a:noFill/>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917D"/>
            </a:solidFill>
          </a:ln>
        </p:spPr>
        <p:style>
          <a:lnRef idx="1">
            <a:schemeClr val="accent1"/>
          </a:lnRef>
          <a:fillRef idx="0">
            <a:schemeClr val="accent1"/>
          </a:fillRef>
          <a:effectRef idx="0">
            <a:schemeClr val="accent1"/>
          </a:effectRef>
          <a:fontRef idx="minor">
            <a:schemeClr val="tx1"/>
          </a:fontRef>
        </p:style>
      </p:cxnSp>
      <p:sp>
        <p:nvSpPr>
          <p:cNvPr id="157699" name="Rectangle 3"/>
          <p:cNvSpPr>
            <a:spLocks noGrp="1" noChangeArrowheads="1"/>
          </p:cNvSpPr>
          <p:nvPr>
            <p:ph type="body" sz="half" idx="4294967295"/>
          </p:nvPr>
        </p:nvSpPr>
        <p:spPr>
          <a:xfrm>
            <a:off x="4790210" y="2314807"/>
            <a:ext cx="7284026" cy="4043129"/>
          </a:xfrm>
        </p:spPr>
        <p:txBody>
          <a:bodyPr vert="horz" lIns="91440" tIns="45720" rIns="91440" bIns="45720" rtlCol="0">
            <a:noAutofit/>
          </a:bodyPr>
          <a:lstStyle/>
          <a:p>
            <a:pPr>
              <a:spcBef>
                <a:spcPts val="0"/>
              </a:spcBef>
              <a:spcAft>
                <a:spcPts val="1800"/>
              </a:spcAft>
            </a:pPr>
            <a:r>
              <a:rPr lang="en-US" sz="2000" b="1" dirty="0"/>
              <a:t>CEO: Practice Management Center</a:t>
            </a:r>
          </a:p>
          <a:p>
            <a:pPr>
              <a:spcBef>
                <a:spcPts val="0"/>
              </a:spcBef>
              <a:spcAft>
                <a:spcPts val="1800"/>
              </a:spcAft>
            </a:pPr>
            <a:r>
              <a:rPr lang="en-US" sz="2000" b="1" dirty="0"/>
              <a:t>President: </a:t>
            </a:r>
            <a:r>
              <a:rPr lang="en-US" sz="2000" b="1" i="1" dirty="0"/>
              <a:t>Pathways to Success</a:t>
            </a:r>
          </a:p>
          <a:p>
            <a:pPr>
              <a:spcBef>
                <a:spcPts val="0"/>
              </a:spcBef>
              <a:spcAft>
                <a:spcPts val="1800"/>
              </a:spcAft>
            </a:pPr>
            <a:r>
              <a:rPr lang="en-US" sz="2000" b="1" dirty="0"/>
              <a:t>Editor: </a:t>
            </a:r>
            <a:r>
              <a:rPr lang="en-US" sz="2000" b="1" i="1" dirty="0"/>
              <a:t>Review of Optometric Business </a:t>
            </a:r>
          </a:p>
          <a:p>
            <a:pPr>
              <a:spcBef>
                <a:spcPts val="0"/>
              </a:spcBef>
              <a:spcAft>
                <a:spcPts val="1800"/>
              </a:spcAft>
            </a:pPr>
            <a:r>
              <a:rPr lang="en-US" sz="2000" b="1" dirty="0"/>
              <a:t>www.reviewob.com</a:t>
            </a:r>
          </a:p>
          <a:p>
            <a:pPr>
              <a:spcBef>
                <a:spcPts val="0"/>
              </a:spcBef>
              <a:spcAft>
                <a:spcPts val="1800"/>
              </a:spcAft>
            </a:pPr>
            <a:r>
              <a:rPr lang="en-US" sz="2000" b="1" dirty="0"/>
              <a:t>Author: </a:t>
            </a:r>
            <a:r>
              <a:rPr lang="en-US" sz="2000" b="1" i="1" dirty="0"/>
              <a:t>Coding, Reimbursement and Contracting for Optometry</a:t>
            </a:r>
          </a:p>
          <a:p>
            <a:pPr>
              <a:spcBef>
                <a:spcPts val="0"/>
              </a:spcBef>
              <a:spcAft>
                <a:spcPts val="1800"/>
              </a:spcAft>
            </a:pPr>
            <a:r>
              <a:rPr lang="en-US" sz="2000" b="1" dirty="0"/>
              <a:t>Director: Bennett/VSP Business Management Program at TOSU</a:t>
            </a:r>
          </a:p>
          <a:p>
            <a:pPr>
              <a:spcBef>
                <a:spcPts val="0"/>
              </a:spcBef>
              <a:spcAft>
                <a:spcPts val="1800"/>
              </a:spcAft>
            </a:pPr>
            <a:r>
              <a:rPr lang="en-US" sz="2000" b="1" dirty="0"/>
              <a:t>2006 Benedict Professor: University of Houston</a:t>
            </a:r>
          </a:p>
          <a:p>
            <a:pPr>
              <a:spcBef>
                <a:spcPts val="0"/>
              </a:spcBef>
              <a:spcAft>
                <a:spcPts val="1800"/>
              </a:spcAft>
            </a:pPr>
            <a:r>
              <a:rPr lang="en-US" sz="2000" b="1" dirty="0"/>
              <a:t>1980 – 2007 founder:  Professional </a:t>
            </a:r>
            <a:r>
              <a:rPr lang="en-US" sz="2000" b="1" dirty="0" err="1"/>
              <a:t>VisionCare</a:t>
            </a:r>
            <a:r>
              <a:rPr lang="en-US" sz="2000" b="1" dirty="0"/>
              <a:t>, Westerville, OH</a:t>
            </a:r>
          </a:p>
        </p:txBody>
      </p:sp>
    </p:spTree>
    <p:extLst>
      <p:ext uri="{BB962C8B-B14F-4D97-AF65-F5344CB8AC3E}">
        <p14:creationId xmlns:p14="http://schemas.microsoft.com/office/powerpoint/2010/main" val="1563448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Title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SPEAKER FINANCIAL DISCLOSURE STATEMENT</a:t>
            </a:r>
            <a:endParaRPr lang="en-US" sz="4000" kern="1200" dirty="0">
              <a:solidFill>
                <a:srgbClr val="FFFFFF"/>
              </a:solidFill>
              <a:latin typeface="+mj-lt"/>
              <a:ea typeface="+mj-ea"/>
              <a:cs typeface="+mj-cs"/>
            </a:endParaRPr>
          </a:p>
        </p:txBody>
      </p:sp>
      <p:sp>
        <p:nvSpPr>
          <p:cNvPr id="3075" name="Content Placeholder 2"/>
          <p:cNvSpPr>
            <a:spLocks noGrp="1"/>
          </p:cNvSpPr>
          <p:nvPr>
            <p:ph idx="1"/>
          </p:nvPr>
        </p:nvSpPr>
        <p:spPr>
          <a:xfrm>
            <a:off x="4380855" y="1412489"/>
            <a:ext cx="3427283" cy="2525666"/>
          </a:xfrm>
        </p:spPr>
        <p:txBody>
          <a:bodyPr vert="horz" lIns="91440" tIns="45720" rIns="91440" bIns="45720" rtlCol="0">
            <a:normAutofit/>
          </a:bodyPr>
          <a:lstStyle/>
          <a:p>
            <a:pPr lvl="1">
              <a:spcBef>
                <a:spcPts val="450"/>
              </a:spcBef>
            </a:pPr>
            <a:r>
              <a:rPr lang="en-US" sz="2000" b="1" i="1" dirty="0"/>
              <a:t>Alcon</a:t>
            </a:r>
          </a:p>
          <a:p>
            <a:pPr lvl="1">
              <a:spcBef>
                <a:spcPts val="450"/>
              </a:spcBef>
            </a:pPr>
            <a:r>
              <a:rPr lang="en-US" sz="2000" b="1" i="1" dirty="0"/>
              <a:t>B&amp;L</a:t>
            </a:r>
          </a:p>
          <a:p>
            <a:pPr lvl="1">
              <a:spcBef>
                <a:spcPts val="450"/>
              </a:spcBef>
            </a:pPr>
            <a:r>
              <a:rPr lang="en-US" sz="2000" b="1" i="1" dirty="0"/>
              <a:t>Essilor</a:t>
            </a:r>
          </a:p>
          <a:p>
            <a:pPr lvl="1">
              <a:spcBef>
                <a:spcPts val="450"/>
              </a:spcBef>
            </a:pPr>
            <a:r>
              <a:rPr lang="en-US" sz="2000" b="1" i="1" dirty="0"/>
              <a:t>Jobson</a:t>
            </a:r>
          </a:p>
          <a:p>
            <a:pPr lvl="1">
              <a:spcBef>
                <a:spcPts val="450"/>
              </a:spcBef>
            </a:pPr>
            <a:r>
              <a:rPr lang="en-US" sz="2000" b="1" i="1" dirty="0"/>
              <a:t>Johnson &amp; Johnson</a:t>
            </a:r>
          </a:p>
          <a:p>
            <a:pPr lvl="1">
              <a:spcBef>
                <a:spcPts val="450"/>
              </a:spcBef>
              <a:spcAft>
                <a:spcPts val="900"/>
              </a:spcAft>
            </a:pPr>
            <a:r>
              <a:rPr lang="en-US" sz="2000" b="1" i="1" dirty="0"/>
              <a:t>VSP</a:t>
            </a:r>
          </a:p>
          <a:p>
            <a:endParaRPr lang="en-US" sz="1400" b="1" i="1" dirty="0"/>
          </a:p>
        </p:txBody>
      </p:sp>
      <p:cxnSp>
        <p:nvCxnSpPr>
          <p:cNvPr id="74" name="Straight Connector 7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51604" y="1412489"/>
            <a:ext cx="3197701" cy="4363844"/>
          </a:xfrm>
          <a:prstGeom prst="rect">
            <a:avLst/>
          </a:prstGeom>
        </p:spPr>
        <p:txBody>
          <a:bodyPr vert="horz" lIns="91440" tIns="45720" rIns="91440" bIns="45720" rtlCol="0">
            <a:normAutofit/>
          </a:bodyPr>
          <a:lstStyle/>
          <a:p>
            <a:pPr marL="257175" indent="-228600">
              <a:lnSpc>
                <a:spcPct val="90000"/>
              </a:lnSpc>
              <a:spcAft>
                <a:spcPts val="600"/>
              </a:spcAft>
              <a:buFont typeface="Arial" panose="020B0604020202020204" pitchFamily="34" charset="0"/>
              <a:buChar char="•"/>
            </a:pPr>
            <a:r>
              <a:rPr lang="en-US" sz="2000" b="1" i="1" dirty="0"/>
              <a:t>Diversified </a:t>
            </a:r>
            <a:r>
              <a:rPr lang="en-US" sz="2000" b="1" i="1" dirty="0" err="1"/>
              <a:t>Ophthalmics</a:t>
            </a:r>
            <a:endParaRPr lang="en-US" sz="2000" b="1" i="1" dirty="0"/>
          </a:p>
          <a:p>
            <a:pPr marL="257175" indent="-228600">
              <a:lnSpc>
                <a:spcPct val="90000"/>
              </a:lnSpc>
              <a:spcAft>
                <a:spcPts val="600"/>
              </a:spcAft>
              <a:buFont typeface="Arial" panose="020B0604020202020204" pitchFamily="34" charset="0"/>
              <a:buChar char="•"/>
            </a:pPr>
            <a:r>
              <a:rPr lang="en-US" sz="2000" b="1" i="1" dirty="0"/>
              <a:t>Eye Recommend</a:t>
            </a:r>
          </a:p>
          <a:p>
            <a:pPr marL="257175" indent="-228600">
              <a:lnSpc>
                <a:spcPct val="90000"/>
              </a:lnSpc>
              <a:spcAft>
                <a:spcPts val="600"/>
              </a:spcAft>
              <a:buFont typeface="Arial" panose="020B0604020202020204" pitchFamily="34" charset="0"/>
              <a:buChar char="•"/>
            </a:pPr>
            <a:r>
              <a:rPr lang="en-US" sz="2000" b="1" i="1" dirty="0"/>
              <a:t>IDOC</a:t>
            </a:r>
          </a:p>
          <a:p>
            <a:pPr marL="257175" indent="-228600">
              <a:lnSpc>
                <a:spcPct val="90000"/>
              </a:lnSpc>
              <a:spcAft>
                <a:spcPts val="600"/>
              </a:spcAft>
              <a:buFont typeface="Arial" panose="020B0604020202020204" pitchFamily="34" charset="0"/>
              <a:buChar char="•"/>
            </a:pPr>
            <a:r>
              <a:rPr lang="en-US" sz="2000" b="1" i="1" dirty="0"/>
              <a:t>IVA</a:t>
            </a:r>
          </a:p>
          <a:p>
            <a:pPr marL="257175" indent="-228600">
              <a:lnSpc>
                <a:spcPct val="90000"/>
              </a:lnSpc>
              <a:spcAft>
                <a:spcPts val="600"/>
              </a:spcAft>
              <a:buFont typeface="Arial" panose="020B0604020202020204" pitchFamily="34" charset="0"/>
              <a:buChar char="•"/>
            </a:pPr>
            <a:r>
              <a:rPr lang="en-US" sz="2000" b="1" i="1" dirty="0"/>
              <a:t>PERC</a:t>
            </a:r>
          </a:p>
          <a:p>
            <a:pPr marL="257175" indent="-228600">
              <a:lnSpc>
                <a:spcPct val="90000"/>
              </a:lnSpc>
              <a:spcAft>
                <a:spcPts val="600"/>
              </a:spcAft>
              <a:buFont typeface="Arial" panose="020B0604020202020204" pitchFamily="34" charset="0"/>
              <a:buChar char="•"/>
            </a:pPr>
            <a:r>
              <a:rPr lang="en-US" sz="2000" b="1" i="1" dirty="0"/>
              <a:t>Vision Source</a:t>
            </a:r>
          </a:p>
        </p:txBody>
      </p:sp>
      <p:sp>
        <p:nvSpPr>
          <p:cNvPr id="3" name="TextBox 2">
            <a:extLst>
              <a:ext uri="{FF2B5EF4-FFF2-40B4-BE49-F238E27FC236}">
                <a16:creationId xmlns:a16="http://schemas.microsoft.com/office/drawing/2014/main" id="{A0480F61-B2D6-4411-B1E2-45969A87E4C9}"/>
              </a:ext>
            </a:extLst>
          </p:cNvPr>
          <p:cNvSpPr txBox="1"/>
          <p:nvPr/>
        </p:nvSpPr>
        <p:spPr>
          <a:xfrm>
            <a:off x="4876409" y="363682"/>
            <a:ext cx="5174045" cy="1015663"/>
          </a:xfrm>
          <a:prstGeom prst="rect">
            <a:avLst/>
          </a:prstGeom>
          <a:noFill/>
        </p:spPr>
        <p:txBody>
          <a:bodyPr wrap="none" rtlCol="0">
            <a:spAutoFit/>
          </a:bodyPr>
          <a:lstStyle/>
          <a:p>
            <a:r>
              <a:rPr lang="en-US" sz="2400" b="1" dirty="0"/>
              <a:t>Mark R. Wright, OD, FCOVD </a:t>
            </a:r>
          </a:p>
          <a:p>
            <a:r>
              <a:rPr lang="en-US" dirty="0">
                <a:solidFill>
                  <a:srgbClr val="0070C0"/>
                </a:solidFill>
              </a:rPr>
              <a:t>has been a paid speaker for the following companies:</a:t>
            </a:r>
          </a:p>
          <a:p>
            <a:endParaRPr lang="en-US" dirty="0"/>
          </a:p>
        </p:txBody>
      </p:sp>
      <p:sp>
        <p:nvSpPr>
          <p:cNvPr id="5" name="Rectangle 4">
            <a:extLst>
              <a:ext uri="{FF2B5EF4-FFF2-40B4-BE49-F238E27FC236}">
                <a16:creationId xmlns:a16="http://schemas.microsoft.com/office/drawing/2014/main" id="{5CAAAF8D-ABC9-4106-8664-E1385BFAA052}"/>
              </a:ext>
            </a:extLst>
          </p:cNvPr>
          <p:cNvSpPr/>
          <p:nvPr/>
        </p:nvSpPr>
        <p:spPr>
          <a:xfrm>
            <a:off x="7658793" y="3646516"/>
            <a:ext cx="103626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887F1-52EE-4EFF-AC27-E799501B9E72}"/>
              </a:ext>
            </a:extLst>
          </p:cNvPr>
          <p:cNvSpPr txBox="1"/>
          <p:nvPr/>
        </p:nvSpPr>
        <p:spPr>
          <a:xfrm>
            <a:off x="6213514" y="4159255"/>
            <a:ext cx="4077526" cy="2118529"/>
          </a:xfrm>
          <a:prstGeom prst="rect">
            <a:avLst/>
          </a:prstGeom>
          <a:solidFill>
            <a:schemeClr val="bg1"/>
          </a:solidFill>
        </p:spPr>
        <p:txBody>
          <a:bodyPr wrap="none" rtlCol="0">
            <a:spAutoFit/>
          </a:bodyPr>
          <a:lstStyle/>
          <a:p>
            <a:r>
              <a:rPr lang="en-US" sz="2000" dirty="0">
                <a:solidFill>
                  <a:srgbClr val="0070C0"/>
                </a:solidFill>
              </a:rPr>
              <a:t>He is an officer of:</a:t>
            </a:r>
          </a:p>
          <a:p>
            <a:pPr lvl="1"/>
            <a:r>
              <a:rPr lang="en-US" sz="2000" b="1" i="1" dirty="0"/>
              <a:t>Pathways to Success</a:t>
            </a:r>
          </a:p>
          <a:p>
            <a:pPr lvl="1"/>
            <a:r>
              <a:rPr lang="en-US" sz="2000" b="1" i="1" dirty="0"/>
              <a:t>Practice Management Center</a:t>
            </a:r>
          </a:p>
          <a:p>
            <a:pPr lvl="1">
              <a:spcAft>
                <a:spcPts val="900"/>
              </a:spcAft>
            </a:pPr>
            <a:r>
              <a:rPr lang="en-US" sz="2000" b="1" i="1" dirty="0"/>
              <a:t>Progressive Publishing Company</a:t>
            </a:r>
            <a:endParaRPr lang="en-US" sz="2000" dirty="0"/>
          </a:p>
          <a:p>
            <a:r>
              <a:rPr lang="en-US" sz="2000" dirty="0">
                <a:solidFill>
                  <a:srgbClr val="0070C0"/>
                </a:solidFill>
              </a:rPr>
              <a:t>He is the professional editor of:</a:t>
            </a:r>
          </a:p>
          <a:p>
            <a:pPr lvl="1"/>
            <a:r>
              <a:rPr lang="en-US" sz="2000" b="1" i="1" dirty="0"/>
              <a:t>Review of Optometric Business</a:t>
            </a:r>
            <a:endParaRPr lang="en-US" sz="2000" dirty="0"/>
          </a:p>
        </p:txBody>
      </p:sp>
    </p:spTree>
    <p:extLst>
      <p:ext uri="{BB962C8B-B14F-4D97-AF65-F5344CB8AC3E}">
        <p14:creationId xmlns:p14="http://schemas.microsoft.com/office/powerpoint/2010/main" val="1779609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4AB95-27EF-4603-854D-18AFD25031B4}"/>
              </a:ext>
            </a:extLst>
          </p:cNvPr>
          <p:cNvSpPr>
            <a:spLocks noGrp="1"/>
          </p:cNvSpPr>
          <p:nvPr>
            <p:ph type="title"/>
          </p:nvPr>
        </p:nvSpPr>
        <p:spPr/>
        <p:txBody>
          <a:bodyPr/>
          <a:lstStyle/>
          <a:p>
            <a:r>
              <a:rPr lang="en-US" dirty="0"/>
              <a:t>Course Description</a:t>
            </a:r>
            <a:br>
              <a:rPr lang="en-US" dirty="0"/>
            </a:br>
            <a:r>
              <a:rPr lang="en-US" sz="2400" b="1" dirty="0">
                <a:solidFill>
                  <a:srgbClr val="0070C0"/>
                </a:solidFill>
              </a:rPr>
              <a:t>Neuromarketing</a:t>
            </a:r>
          </a:p>
        </p:txBody>
      </p:sp>
      <p:sp>
        <p:nvSpPr>
          <p:cNvPr id="5" name="Content Placeholder 4">
            <a:extLst>
              <a:ext uri="{FF2B5EF4-FFF2-40B4-BE49-F238E27FC236}">
                <a16:creationId xmlns:a16="http://schemas.microsoft.com/office/drawing/2014/main" id="{140A4148-CBEA-4FCE-A989-324A101DBDC8}"/>
              </a:ext>
            </a:extLst>
          </p:cNvPr>
          <p:cNvSpPr>
            <a:spLocks noGrp="1"/>
          </p:cNvSpPr>
          <p:nvPr>
            <p:ph idx="1"/>
          </p:nvPr>
        </p:nvSpPr>
        <p:spPr/>
        <p:txBody>
          <a:bodyPr/>
          <a:lstStyle/>
          <a:p>
            <a:r>
              <a:rPr lang="en-US" dirty="0"/>
              <a:t>The concept of neuromarketing combines marketing, psychology and neuroscience. Research conducted in this area helps us understand how and why our patients make decisions.  The course gives you insights from neuromarketing science and helps you apply this information within your practice to help your patients get the care and products they need.</a:t>
            </a:r>
          </a:p>
        </p:txBody>
      </p:sp>
    </p:spTree>
    <p:extLst>
      <p:ext uri="{BB962C8B-B14F-4D97-AF65-F5344CB8AC3E}">
        <p14:creationId xmlns:p14="http://schemas.microsoft.com/office/powerpoint/2010/main" val="211357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9634-B0A3-466B-97C3-D87011633C97}"/>
              </a:ext>
            </a:extLst>
          </p:cNvPr>
          <p:cNvSpPr>
            <a:spLocks noGrp="1"/>
          </p:cNvSpPr>
          <p:nvPr>
            <p:ph type="title"/>
          </p:nvPr>
        </p:nvSpPr>
        <p:spPr/>
        <p:txBody>
          <a:bodyPr/>
          <a:lstStyle/>
          <a:p>
            <a:r>
              <a:rPr lang="en-US" dirty="0"/>
              <a:t>Course Learning Objectives</a:t>
            </a:r>
            <a:br>
              <a:rPr lang="en-US" dirty="0"/>
            </a:br>
            <a:r>
              <a:rPr lang="en-US" sz="2400" b="1" dirty="0">
                <a:solidFill>
                  <a:srgbClr val="0070C0"/>
                </a:solidFill>
              </a:rPr>
              <a:t>Neuromarketing</a:t>
            </a:r>
          </a:p>
        </p:txBody>
      </p:sp>
      <p:sp>
        <p:nvSpPr>
          <p:cNvPr id="3" name="Content Placeholder 2">
            <a:extLst>
              <a:ext uri="{FF2B5EF4-FFF2-40B4-BE49-F238E27FC236}">
                <a16:creationId xmlns:a16="http://schemas.microsoft.com/office/drawing/2014/main" id="{F6AC8440-2BAB-4FD2-A9C8-EB384A398E3C}"/>
              </a:ext>
            </a:extLst>
          </p:cNvPr>
          <p:cNvSpPr>
            <a:spLocks noGrp="1"/>
          </p:cNvSpPr>
          <p:nvPr>
            <p:ph idx="1"/>
          </p:nvPr>
        </p:nvSpPr>
        <p:spPr/>
        <p:txBody>
          <a:bodyPr>
            <a:normAutofit lnSpcReduction="10000"/>
          </a:bodyPr>
          <a:lstStyle/>
          <a:p>
            <a:pPr marL="0" indent="0">
              <a:lnSpc>
                <a:spcPct val="150000"/>
              </a:lnSpc>
              <a:buNone/>
            </a:pPr>
            <a:r>
              <a:rPr lang="en-US" dirty="0"/>
              <a:t>The attendee will be able to apply the neuromarketing principles of …</a:t>
            </a:r>
          </a:p>
          <a:p>
            <a:pPr marL="514350" indent="-514350">
              <a:lnSpc>
                <a:spcPct val="150000"/>
              </a:lnSpc>
              <a:buFont typeface="+mj-lt"/>
              <a:buAutoNum type="arabicParenR"/>
            </a:pPr>
            <a:r>
              <a:rPr lang="en-US" dirty="0"/>
              <a:t>Appealing to the Reptilian Brain</a:t>
            </a:r>
          </a:p>
          <a:p>
            <a:pPr marL="514350" indent="-514350">
              <a:lnSpc>
                <a:spcPct val="150000"/>
              </a:lnSpc>
              <a:buFont typeface="+mj-lt"/>
              <a:buAutoNum type="arabicParenR"/>
            </a:pPr>
            <a:r>
              <a:rPr lang="en-US" dirty="0"/>
              <a:t>Addressing Pain</a:t>
            </a:r>
          </a:p>
          <a:p>
            <a:pPr marL="514350" indent="-514350">
              <a:lnSpc>
                <a:spcPct val="150000"/>
              </a:lnSpc>
              <a:buFont typeface="+mj-lt"/>
              <a:buAutoNum type="arabicParenR"/>
            </a:pPr>
            <a:r>
              <a:rPr lang="en-US" dirty="0"/>
              <a:t>Being Selfish</a:t>
            </a:r>
          </a:p>
          <a:p>
            <a:pPr marL="514350" indent="-514350">
              <a:lnSpc>
                <a:spcPct val="150000"/>
              </a:lnSpc>
              <a:buFont typeface="+mj-lt"/>
              <a:buAutoNum type="arabicParenR"/>
            </a:pPr>
            <a:r>
              <a:rPr lang="en-US" dirty="0"/>
              <a:t>Putting Call-To-Actions in the Beginning and End</a:t>
            </a:r>
          </a:p>
          <a:p>
            <a:pPr marL="514350" indent="-514350">
              <a:lnSpc>
                <a:spcPct val="150000"/>
              </a:lnSpc>
              <a:buFont typeface="+mj-lt"/>
              <a:buAutoNum type="arabicParenR"/>
            </a:pPr>
            <a:r>
              <a:rPr lang="en-US" dirty="0"/>
              <a:t>Keeping it Short and Sweet</a:t>
            </a:r>
          </a:p>
          <a:p>
            <a:endParaRPr lang="en-US" dirty="0"/>
          </a:p>
          <a:p>
            <a:endParaRPr lang="en-US" dirty="0"/>
          </a:p>
        </p:txBody>
      </p:sp>
      <p:sp>
        <p:nvSpPr>
          <p:cNvPr id="4" name="TextBox 3">
            <a:extLst>
              <a:ext uri="{FF2B5EF4-FFF2-40B4-BE49-F238E27FC236}">
                <a16:creationId xmlns:a16="http://schemas.microsoft.com/office/drawing/2014/main" id="{8615FAD4-6D6F-4F54-9793-1AA249D14587}"/>
              </a:ext>
            </a:extLst>
          </p:cNvPr>
          <p:cNvSpPr txBox="1"/>
          <p:nvPr/>
        </p:nvSpPr>
        <p:spPr>
          <a:xfrm>
            <a:off x="9879807" y="615142"/>
            <a:ext cx="1473993" cy="369332"/>
          </a:xfrm>
          <a:prstGeom prst="rect">
            <a:avLst/>
          </a:prstGeom>
          <a:noFill/>
        </p:spPr>
        <p:txBody>
          <a:bodyPr wrap="none" rtlCol="0">
            <a:spAutoFit/>
          </a:bodyPr>
          <a:lstStyle/>
          <a:p>
            <a:r>
              <a:rPr lang="en-US" dirty="0"/>
              <a:t>1 hour course</a:t>
            </a:r>
          </a:p>
        </p:txBody>
      </p:sp>
    </p:spTree>
    <p:extLst>
      <p:ext uri="{BB962C8B-B14F-4D97-AF65-F5344CB8AC3E}">
        <p14:creationId xmlns:p14="http://schemas.microsoft.com/office/powerpoint/2010/main" val="30401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81D8-ACC5-498F-984D-86D575871DDC}"/>
              </a:ext>
            </a:extLst>
          </p:cNvPr>
          <p:cNvSpPr>
            <a:spLocks noGrp="1"/>
          </p:cNvSpPr>
          <p:nvPr>
            <p:ph type="title"/>
          </p:nvPr>
        </p:nvSpPr>
        <p:spPr/>
        <p:txBody>
          <a:bodyPr/>
          <a:lstStyle/>
          <a:p>
            <a:r>
              <a:rPr lang="en-US" dirty="0"/>
              <a:t>Course Outline</a:t>
            </a:r>
            <a:br>
              <a:rPr lang="en-US" dirty="0"/>
            </a:br>
            <a:r>
              <a:rPr lang="en-US" sz="2400" b="1" dirty="0">
                <a:solidFill>
                  <a:srgbClr val="0070C0"/>
                </a:solidFill>
              </a:rPr>
              <a:t>Neuromarketing</a:t>
            </a:r>
          </a:p>
        </p:txBody>
      </p:sp>
      <p:sp>
        <p:nvSpPr>
          <p:cNvPr id="3" name="Content Placeholder 2">
            <a:extLst>
              <a:ext uri="{FF2B5EF4-FFF2-40B4-BE49-F238E27FC236}">
                <a16:creationId xmlns:a16="http://schemas.microsoft.com/office/drawing/2014/main" id="{CB6ADE12-1ECB-430F-8C61-BF4AFECA18C3}"/>
              </a:ext>
            </a:extLst>
          </p:cNvPr>
          <p:cNvSpPr>
            <a:spLocks noGrp="1"/>
          </p:cNvSpPr>
          <p:nvPr>
            <p:ph idx="1"/>
          </p:nvPr>
        </p:nvSpPr>
        <p:spPr/>
        <p:txBody>
          <a:bodyPr/>
          <a:lstStyle/>
          <a:p>
            <a:r>
              <a:rPr lang="en-US" dirty="0"/>
              <a:t>What is Neuromarketing?</a:t>
            </a:r>
          </a:p>
          <a:p>
            <a:r>
              <a:rPr lang="en-US" dirty="0"/>
              <a:t>How to Apply the Neuromarketing Principles of …</a:t>
            </a:r>
          </a:p>
          <a:p>
            <a:pPr marL="971550" lvl="1" indent="-514350">
              <a:buFont typeface="+mj-lt"/>
              <a:buAutoNum type="arabicParenR"/>
            </a:pPr>
            <a:r>
              <a:rPr lang="en-US" dirty="0"/>
              <a:t>Appealing to the Reptilian Brain</a:t>
            </a:r>
          </a:p>
          <a:p>
            <a:pPr marL="971550" lvl="1" indent="-514350">
              <a:buFont typeface="+mj-lt"/>
              <a:buAutoNum type="arabicParenR"/>
            </a:pPr>
            <a:r>
              <a:rPr lang="en-US" dirty="0"/>
              <a:t>Addressing Pain</a:t>
            </a:r>
          </a:p>
          <a:p>
            <a:pPr marL="971550" lvl="1" indent="-514350">
              <a:buFont typeface="+mj-lt"/>
              <a:buAutoNum type="arabicParenR"/>
            </a:pPr>
            <a:r>
              <a:rPr lang="en-US" dirty="0"/>
              <a:t>Being Selfish</a:t>
            </a:r>
          </a:p>
          <a:p>
            <a:pPr marL="971550" lvl="1" indent="-514350">
              <a:buFont typeface="+mj-lt"/>
              <a:buAutoNum type="arabicParenR"/>
            </a:pPr>
            <a:r>
              <a:rPr lang="en-US" dirty="0"/>
              <a:t>12 Examples of Neuromarketing</a:t>
            </a:r>
          </a:p>
          <a:p>
            <a:pPr marL="971550" lvl="1" indent="-514350">
              <a:buFont typeface="+mj-lt"/>
              <a:buAutoNum type="arabicParenR"/>
            </a:pPr>
            <a:r>
              <a:rPr lang="en-US" dirty="0"/>
              <a:t>Putting Call-To-Actions in the Beginning and End</a:t>
            </a:r>
          </a:p>
          <a:p>
            <a:pPr marL="971550" lvl="1" indent="-514350">
              <a:buFont typeface="+mj-lt"/>
              <a:buAutoNum type="arabicParenR"/>
            </a:pPr>
            <a:r>
              <a:rPr lang="en-US" dirty="0"/>
              <a:t>Keeping it Short and Sweet</a:t>
            </a:r>
          </a:p>
        </p:txBody>
      </p:sp>
    </p:spTree>
    <p:extLst>
      <p:ext uri="{BB962C8B-B14F-4D97-AF65-F5344CB8AC3E}">
        <p14:creationId xmlns:p14="http://schemas.microsoft.com/office/powerpoint/2010/main" val="391967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67869E-B630-4DFC-B26E-B9C34E26C405}"/>
              </a:ext>
            </a:extLst>
          </p:cNvPr>
          <p:cNvSpPr>
            <a:spLocks noGrp="1"/>
          </p:cNvSpPr>
          <p:nvPr>
            <p:ph type="title"/>
          </p:nvPr>
        </p:nvSpPr>
        <p:spPr/>
        <p:txBody>
          <a:bodyPr/>
          <a:lstStyle/>
          <a:p>
            <a:r>
              <a:rPr lang="en-US" dirty="0"/>
              <a:t>Neuromarketing</a:t>
            </a:r>
          </a:p>
        </p:txBody>
      </p:sp>
      <p:graphicFrame>
        <p:nvGraphicFramePr>
          <p:cNvPr id="5" name="Diagram 4">
            <a:extLst>
              <a:ext uri="{FF2B5EF4-FFF2-40B4-BE49-F238E27FC236}">
                <a16:creationId xmlns:a16="http://schemas.microsoft.com/office/drawing/2014/main" id="{6A260DD6-EDA5-4F22-BCDA-DE587EF1F220}"/>
              </a:ext>
            </a:extLst>
          </p:cNvPr>
          <p:cNvGraphicFramePr/>
          <p:nvPr>
            <p:extLst>
              <p:ext uri="{D42A27DB-BD31-4B8C-83A1-F6EECF244321}">
                <p14:modId xmlns:p14="http://schemas.microsoft.com/office/powerpoint/2010/main" val="3981639309"/>
              </p:ext>
            </p:extLst>
          </p:nvPr>
        </p:nvGraphicFramePr>
        <p:xfrm>
          <a:off x="387920" y="90055"/>
          <a:ext cx="10806546" cy="7114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488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2165</Words>
  <Application>Microsoft Office PowerPoint</Application>
  <PresentationFormat>Widescreen</PresentationFormat>
  <Paragraphs>249</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Franklin Gothic Book</vt:lpstr>
      <vt:lpstr>Office Theme</vt:lpstr>
      <vt:lpstr>PowerPoint Presentation</vt:lpstr>
      <vt:lpstr>Neuromarketing</vt:lpstr>
      <vt:lpstr>PowerPoint Presentation</vt:lpstr>
      <vt:lpstr>Mark Wright, OD, FCOVD</vt:lpstr>
      <vt:lpstr>SPEAKER FINANCIAL DISCLOSURE STATEMENT</vt:lpstr>
      <vt:lpstr>Course Description Neuromarketing</vt:lpstr>
      <vt:lpstr>Course Learning Objectives Neuromarketing</vt:lpstr>
      <vt:lpstr>Course Outline Neuromarketing</vt:lpstr>
      <vt:lpstr>Neuromarketing</vt:lpstr>
      <vt:lpstr>PowerPoint Presentation</vt:lpstr>
      <vt:lpstr>What are we trying to do?</vt:lpstr>
      <vt:lpstr>Techniques used in Neuromarketing</vt:lpstr>
      <vt:lpstr>The Neuromarketing Process</vt:lpstr>
      <vt:lpstr>PowerPoint Presentation</vt:lpstr>
      <vt:lpstr>Be Selfish</vt:lpstr>
      <vt:lpstr>12 Powerful Examples of Neuromarketing    in Action https://imotions.com/blog/neuromarketing-examples/</vt:lpstr>
      <vt:lpstr>1. The Importance of Eye Gaze</vt:lpstr>
      <vt:lpstr>PowerPoint Presentation</vt:lpstr>
      <vt:lpstr>PowerPoint Presentation</vt:lpstr>
      <vt:lpstr>2. Using Effective Packaging</vt:lpstr>
      <vt:lpstr>3. Color is Key</vt:lpstr>
      <vt:lpstr>PowerPoint Presentation</vt:lpstr>
      <vt:lpstr>Sound and color</vt:lpstr>
      <vt:lpstr>4. Decision Paralysis</vt:lpstr>
      <vt:lpstr>5. Evaluating Satisfaction</vt:lpstr>
      <vt:lpstr>6. Loss Aversion</vt:lpstr>
      <vt:lpstr>7. Anchoring</vt:lpstr>
      <vt:lpstr>8. The Need for Speed</vt:lpstr>
      <vt:lpstr>9. Reward and Punishment</vt:lpstr>
      <vt:lpstr>Reward and Punishment</vt:lpstr>
      <vt:lpstr>10. Setting the Right Price</vt:lpstr>
      <vt:lpstr>11. Website Layout</vt:lpstr>
      <vt:lpstr>12. Memorable Headlines</vt:lpstr>
      <vt:lpstr>4. Put Call-To-Actions in the Beginning and End</vt:lpstr>
      <vt:lpstr>Keep it Short and Sweet</vt:lpstr>
      <vt:lpstr>Principles of NeuroMarketing https://sunilmaulik.com/2015/09/16/principles-of-neuromarketing/</vt:lpstr>
      <vt:lpstr>To learn more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Wright</dc:creator>
  <cp:lastModifiedBy>Mark Wright</cp:lastModifiedBy>
  <cp:revision>2</cp:revision>
  <dcterms:created xsi:type="dcterms:W3CDTF">2019-09-17T18:08:00Z</dcterms:created>
  <dcterms:modified xsi:type="dcterms:W3CDTF">2019-09-17T18:17:38Z</dcterms:modified>
</cp:coreProperties>
</file>